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70"/>
  </p:notesMasterIdLst>
  <p:sldIdLst>
    <p:sldId id="256" r:id="rId2"/>
    <p:sldId id="257" r:id="rId3"/>
    <p:sldId id="320" r:id="rId4"/>
    <p:sldId id="258" r:id="rId5"/>
    <p:sldId id="259" r:id="rId6"/>
    <p:sldId id="260" r:id="rId7"/>
    <p:sldId id="261" r:id="rId8"/>
    <p:sldId id="262" r:id="rId9"/>
    <p:sldId id="263" r:id="rId10"/>
    <p:sldId id="264" r:id="rId11"/>
    <p:sldId id="265" r:id="rId12"/>
    <p:sldId id="266" r:id="rId13"/>
    <p:sldId id="321" r:id="rId14"/>
    <p:sldId id="267" r:id="rId15"/>
    <p:sldId id="322" r:id="rId16"/>
    <p:sldId id="268" r:id="rId17"/>
    <p:sldId id="269" r:id="rId18"/>
    <p:sldId id="270" r:id="rId19"/>
    <p:sldId id="271" r:id="rId20"/>
    <p:sldId id="272" r:id="rId21"/>
    <p:sldId id="273" r:id="rId22"/>
    <p:sldId id="274" r:id="rId23"/>
    <p:sldId id="275" r:id="rId24"/>
    <p:sldId id="276" r:id="rId25"/>
    <p:sldId id="277" r:id="rId26"/>
    <p:sldId id="323" r:id="rId27"/>
    <p:sldId id="278" r:id="rId28"/>
    <p:sldId id="279" r:id="rId29"/>
    <p:sldId id="324" r:id="rId30"/>
    <p:sldId id="280" r:id="rId31"/>
    <p:sldId id="281" r:id="rId32"/>
    <p:sldId id="282" r:id="rId33"/>
    <p:sldId id="283" r:id="rId34"/>
    <p:sldId id="284" r:id="rId35"/>
    <p:sldId id="285" r:id="rId36"/>
    <p:sldId id="286" r:id="rId37"/>
    <p:sldId id="287" r:id="rId38"/>
    <p:sldId id="288" r:id="rId39"/>
    <p:sldId id="289" r:id="rId40"/>
    <p:sldId id="292" r:id="rId41"/>
    <p:sldId id="293" r:id="rId42"/>
    <p:sldId id="294" r:id="rId43"/>
    <p:sldId id="295" r:id="rId44"/>
    <p:sldId id="296" r:id="rId45"/>
    <p:sldId id="325"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Lst>
  <p:sldSz cx="12192000" cy="6858000"/>
  <p:notesSz cx="6858000" cy="9144000"/>
  <p:embeddedFontLst>
    <p:embeddedFont>
      <p:font typeface="Calibri" panose="020F0502020204030204" pitchFamily="34" charset="0"/>
      <p:regular r:id="rId71"/>
      <p:bold r:id="rId72"/>
      <p:italic r:id="rId73"/>
      <p:boldItalic r:id="rId74"/>
    </p:embeddedFont>
    <p:embeddedFont>
      <p:font typeface="Montserrat" panose="00000500000000000000" pitchFamily="2"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9" roundtripDataSignature="AMtx7miBE06ZLIOrlOH890PlSfHTehpk1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96" y="4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4.fntdata"/><Relationship Id="rId79" Type="http://customschemas.google.com/relationships/presentationmetadata" Target="meta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 name="Google Shape;55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8" name="Google Shape;57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1" name="Google Shape;65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9" name="Google Shape;65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5" name="Google Shape;68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1" name="Google Shape;711;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4" name="Google Shape;72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7" name="Google Shape;73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9" name="Google Shape;78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2" name="Google Shape;802;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5" name="Google Shape;815;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1" name="Google Shape;83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4" name="Google Shape;844;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7" name="Google Shape;857;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3" name="Google Shape;883;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6" name="Google Shape;896;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9" name="Google Shape;909;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2" name="Google Shape;922;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5" name="Google Shape;935;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8" name="Google Shape;948;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8"/>
        <p:cNvGrpSpPr/>
        <p:nvPr/>
      </p:nvGrpSpPr>
      <p:grpSpPr>
        <a:xfrm>
          <a:off x="0" y="0"/>
          <a:ext cx="0" cy="0"/>
          <a:chOff x="0" y="0"/>
          <a:chExt cx="0" cy="0"/>
        </a:xfrm>
      </p:grpSpPr>
      <p:sp>
        <p:nvSpPr>
          <p:cNvPr id="19" name="Google Shape;19;p66"/>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66"/>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66"/>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66"/>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3" name="Google Shape;23;p66"/>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6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cxnSp>
        <p:nvCxnSpPr>
          <p:cNvPr id="26" name="Google Shape;26;p66"/>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87"/>
        <p:cNvGrpSpPr/>
        <p:nvPr/>
      </p:nvGrpSpPr>
      <p:grpSpPr>
        <a:xfrm>
          <a:off x="0" y="0"/>
          <a:ext cx="0" cy="0"/>
          <a:chOff x="0" y="0"/>
          <a:chExt cx="0" cy="0"/>
        </a:xfrm>
      </p:grpSpPr>
      <p:sp>
        <p:nvSpPr>
          <p:cNvPr id="88" name="Google Shape;88;p7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75"/>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0" name="Google Shape;90;p7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7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7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93"/>
        <p:cNvGrpSpPr/>
        <p:nvPr/>
      </p:nvGrpSpPr>
      <p:grpSpPr>
        <a:xfrm>
          <a:off x="0" y="0"/>
          <a:ext cx="0" cy="0"/>
          <a:chOff x="0" y="0"/>
          <a:chExt cx="0" cy="0"/>
        </a:xfrm>
      </p:grpSpPr>
      <p:sp>
        <p:nvSpPr>
          <p:cNvPr id="94" name="Google Shape;94;p76"/>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6"/>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76"/>
          <p:cNvSpPr txBox="1">
            <a:spLocks noGrp="1"/>
          </p:cNvSpPr>
          <p:nvPr>
            <p:ph type="title"/>
          </p:nvPr>
        </p:nvSpPr>
        <p:spPr>
          <a:xfrm rot="5400000">
            <a:off x="7160640" y="1979039"/>
            <a:ext cx="5757421"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76"/>
          <p:cNvSpPr txBox="1">
            <a:spLocks noGrp="1"/>
          </p:cNvSpPr>
          <p:nvPr>
            <p:ph type="body" idx="1"/>
          </p:nvPr>
        </p:nvSpPr>
        <p:spPr>
          <a:xfrm rot="5400000">
            <a:off x="1826639" y="-573661"/>
            <a:ext cx="5757422"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8" name="Google Shape;98;p76"/>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7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7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27"/>
        <p:cNvGrpSpPr/>
        <p:nvPr/>
      </p:nvGrpSpPr>
      <p:grpSpPr>
        <a:xfrm>
          <a:off x="0" y="0"/>
          <a:ext cx="0" cy="0"/>
          <a:chOff x="0" y="0"/>
          <a:chExt cx="0" cy="0"/>
        </a:xfrm>
      </p:grpSpPr>
      <p:sp>
        <p:nvSpPr>
          <p:cNvPr id="28" name="Google Shape;28;p6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4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67"/>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67"/>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33"/>
        <p:cNvGrpSpPr/>
        <p:nvPr/>
      </p:nvGrpSpPr>
      <p:grpSpPr>
        <a:xfrm>
          <a:off x="0" y="0"/>
          <a:ext cx="0" cy="0"/>
          <a:chOff x="0" y="0"/>
          <a:chExt cx="0" cy="0"/>
        </a:xfrm>
      </p:grpSpPr>
      <p:sp>
        <p:nvSpPr>
          <p:cNvPr id="34" name="Google Shape;34;p68"/>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8"/>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6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39"/>
        <p:cNvGrpSpPr/>
        <p:nvPr/>
      </p:nvGrpSpPr>
      <p:grpSpPr>
        <a:xfrm>
          <a:off x="0" y="0"/>
          <a:ext cx="0" cy="0"/>
          <a:chOff x="0" y="0"/>
          <a:chExt cx="0" cy="0"/>
        </a:xfrm>
      </p:grpSpPr>
      <p:sp>
        <p:nvSpPr>
          <p:cNvPr id="40" name="Google Shape;40;p69"/>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9"/>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9"/>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69"/>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44" name="Google Shape;44;p6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cxnSp>
        <p:nvCxnSpPr>
          <p:cNvPr id="47" name="Google Shape;47;p69"/>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48"/>
        <p:cNvGrpSpPr/>
        <p:nvPr/>
      </p:nvGrpSpPr>
      <p:grpSpPr>
        <a:xfrm>
          <a:off x="0" y="0"/>
          <a:ext cx="0" cy="0"/>
          <a:chOff x="0" y="0"/>
          <a:chExt cx="0" cy="0"/>
        </a:xfrm>
      </p:grpSpPr>
      <p:sp>
        <p:nvSpPr>
          <p:cNvPr id="49" name="Google Shape;49;p7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70"/>
          <p:cNvSpPr txBox="1">
            <a:spLocks noGrp="1"/>
          </p:cNvSpPr>
          <p:nvPr>
            <p:ph type="body" idx="1"/>
          </p:nvPr>
        </p:nvSpPr>
        <p:spPr>
          <a:xfrm>
            <a:off x="1097279" y="1845734"/>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1" name="Google Shape;51;p70"/>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2" name="Google Shape;52;p70"/>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55"/>
        <p:cNvGrpSpPr/>
        <p:nvPr/>
      </p:nvGrpSpPr>
      <p:grpSpPr>
        <a:xfrm>
          <a:off x="0" y="0"/>
          <a:ext cx="0" cy="0"/>
          <a:chOff x="0" y="0"/>
          <a:chExt cx="0" cy="0"/>
        </a:xfrm>
      </p:grpSpPr>
      <p:sp>
        <p:nvSpPr>
          <p:cNvPr id="56" name="Google Shape;56;p7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71"/>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8" name="Google Shape;58;p71"/>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9" name="Google Shape;59;p71"/>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60" name="Google Shape;60;p71"/>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1" name="Google Shape;61;p7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7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64"/>
        <p:cNvGrpSpPr/>
        <p:nvPr/>
      </p:nvGrpSpPr>
      <p:grpSpPr>
        <a:xfrm>
          <a:off x="0" y="0"/>
          <a:ext cx="0" cy="0"/>
          <a:chOff x="0" y="0"/>
          <a:chExt cx="0" cy="0"/>
        </a:xfrm>
      </p:grpSpPr>
      <p:sp>
        <p:nvSpPr>
          <p:cNvPr id="65" name="Google Shape;65;p7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7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7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7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69"/>
        <p:cNvGrpSpPr/>
        <p:nvPr/>
      </p:nvGrpSpPr>
      <p:grpSpPr>
        <a:xfrm>
          <a:off x="0" y="0"/>
          <a:ext cx="0" cy="0"/>
          <a:chOff x="0" y="0"/>
          <a:chExt cx="0" cy="0"/>
        </a:xfrm>
      </p:grpSpPr>
      <p:sp>
        <p:nvSpPr>
          <p:cNvPr id="70" name="Google Shape;70;p73"/>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3"/>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3"/>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73"/>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4" name="Google Shape;74;p73"/>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5" name="Google Shape;75;p73"/>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3"/>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a:solidFill>
                  <a:schemeClr val="dk2"/>
                </a:solidFill>
                <a:latin typeface="Calibri"/>
                <a:ea typeface="Calibri"/>
                <a:cs typeface="Calibri"/>
                <a:sym typeface="Calibri"/>
              </a:defRPr>
            </a:lvl1pPr>
            <a:lvl2pPr marL="0" lvl="1" indent="0" algn="r">
              <a:spcBef>
                <a:spcPts val="0"/>
              </a:spcBef>
              <a:buNone/>
              <a:defRPr sz="1050">
                <a:solidFill>
                  <a:schemeClr val="dk2"/>
                </a:solidFill>
                <a:latin typeface="Calibri"/>
                <a:ea typeface="Calibri"/>
                <a:cs typeface="Calibri"/>
                <a:sym typeface="Calibri"/>
              </a:defRPr>
            </a:lvl2pPr>
            <a:lvl3pPr marL="0" lvl="2" indent="0" algn="r">
              <a:spcBef>
                <a:spcPts val="0"/>
              </a:spcBef>
              <a:buNone/>
              <a:defRPr sz="1050">
                <a:solidFill>
                  <a:schemeClr val="dk2"/>
                </a:solidFill>
                <a:latin typeface="Calibri"/>
                <a:ea typeface="Calibri"/>
                <a:cs typeface="Calibri"/>
                <a:sym typeface="Calibri"/>
              </a:defRPr>
            </a:lvl3pPr>
            <a:lvl4pPr marL="0" lvl="3" indent="0" algn="r">
              <a:spcBef>
                <a:spcPts val="0"/>
              </a:spcBef>
              <a:buNone/>
              <a:defRPr sz="1050">
                <a:solidFill>
                  <a:schemeClr val="dk2"/>
                </a:solidFill>
                <a:latin typeface="Calibri"/>
                <a:ea typeface="Calibri"/>
                <a:cs typeface="Calibri"/>
                <a:sym typeface="Calibri"/>
              </a:defRPr>
            </a:lvl4pPr>
            <a:lvl5pPr marL="0" lvl="4" indent="0" algn="r">
              <a:spcBef>
                <a:spcPts val="0"/>
              </a:spcBef>
              <a:buNone/>
              <a:defRPr sz="1050">
                <a:solidFill>
                  <a:schemeClr val="dk2"/>
                </a:solidFill>
                <a:latin typeface="Calibri"/>
                <a:ea typeface="Calibri"/>
                <a:cs typeface="Calibri"/>
                <a:sym typeface="Calibri"/>
              </a:defRPr>
            </a:lvl5pPr>
            <a:lvl6pPr marL="0" lvl="5" indent="0" algn="r">
              <a:spcBef>
                <a:spcPts val="0"/>
              </a:spcBef>
              <a:buNone/>
              <a:defRPr sz="1050">
                <a:solidFill>
                  <a:schemeClr val="dk2"/>
                </a:solidFill>
                <a:latin typeface="Calibri"/>
                <a:ea typeface="Calibri"/>
                <a:cs typeface="Calibri"/>
                <a:sym typeface="Calibri"/>
              </a:defRPr>
            </a:lvl6pPr>
            <a:lvl7pPr marL="0" lvl="6" indent="0" algn="r">
              <a:spcBef>
                <a:spcPts val="0"/>
              </a:spcBef>
              <a:buNone/>
              <a:defRPr sz="1050">
                <a:solidFill>
                  <a:schemeClr val="dk2"/>
                </a:solidFill>
                <a:latin typeface="Calibri"/>
                <a:ea typeface="Calibri"/>
                <a:cs typeface="Calibri"/>
                <a:sym typeface="Calibri"/>
              </a:defRPr>
            </a:lvl7pPr>
            <a:lvl8pPr marL="0" lvl="7" indent="0" algn="r">
              <a:spcBef>
                <a:spcPts val="0"/>
              </a:spcBef>
              <a:buNone/>
              <a:defRPr sz="1050">
                <a:solidFill>
                  <a:schemeClr val="dk2"/>
                </a:solidFill>
                <a:latin typeface="Calibri"/>
                <a:ea typeface="Calibri"/>
                <a:cs typeface="Calibri"/>
                <a:sym typeface="Calibri"/>
              </a:defRPr>
            </a:lvl8pPr>
            <a:lvl9pPr marL="0" lvl="8" indent="0" algn="r">
              <a:spcBef>
                <a:spcPts val="0"/>
              </a:spcBef>
              <a:buNone/>
              <a:defRPr sz="105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78"/>
        <p:cNvGrpSpPr/>
        <p:nvPr/>
      </p:nvGrpSpPr>
      <p:grpSpPr>
        <a:xfrm>
          <a:off x="0" y="0"/>
          <a:ext cx="0" cy="0"/>
          <a:chOff x="0" y="0"/>
          <a:chExt cx="0" cy="0"/>
        </a:xfrm>
      </p:grpSpPr>
      <p:sp>
        <p:nvSpPr>
          <p:cNvPr id="79" name="Google Shape;79;p74"/>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4"/>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4"/>
          <p:cNvSpPr txBox="1">
            <a:spLocks noGrp="1"/>
          </p:cNvSpPr>
          <p:nvPr>
            <p:ph type="title"/>
          </p:nvPr>
        </p:nvSpPr>
        <p:spPr>
          <a:xfrm>
            <a:off x="1097280" y="5074920"/>
            <a:ext cx="10113264"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2" name="Google Shape;82;p74"/>
          <p:cNvPicPr preferRelativeResize="0">
            <a:picLocks noGrp="1"/>
          </p:cNvPicPr>
          <p:nvPr>
            <p:ph type="pic" idx="2"/>
          </p:nvPr>
        </p:nvPicPr>
        <p:blipFill/>
        <p:spPr>
          <a:xfrm>
            <a:off x="15" y="0"/>
            <a:ext cx="12191985" cy="4915076"/>
          </a:xfrm>
          <a:prstGeom prst="rect">
            <a:avLst/>
          </a:prstGeom>
          <a:blipFill rotWithShape="1">
            <a:blip r:embed="rId2">
              <a:alphaModFix/>
            </a:blip>
            <a:stretch>
              <a:fillRect/>
            </a:stretch>
          </a:blipFill>
          <a:ln>
            <a:noFill/>
          </a:ln>
        </p:spPr>
      </p:pic>
      <p:sp>
        <p:nvSpPr>
          <p:cNvPr id="83" name="Google Shape;83;p74"/>
          <p:cNvSpPr txBox="1">
            <a:spLocks noGrp="1"/>
          </p:cNvSpPr>
          <p:nvPr>
            <p:ph type="body" idx="1"/>
          </p:nvPr>
        </p:nvSpPr>
        <p:spPr>
          <a:xfrm>
            <a:off x="1097280" y="5907023"/>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4" name="Google Shape;84;p7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7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7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6CC"/>
        </a:solidFill>
        <a:effectLst/>
      </p:bgPr>
    </p:bg>
    <p:spTree>
      <p:nvGrpSpPr>
        <p:cNvPr id="1" name="Shape 9"/>
        <p:cNvGrpSpPr/>
        <p:nvPr/>
      </p:nvGrpSpPr>
      <p:grpSpPr>
        <a:xfrm>
          <a:off x="0" y="0"/>
          <a:ext cx="0" cy="0"/>
          <a:chOff x="0" y="0"/>
          <a:chExt cx="0" cy="0"/>
        </a:xfrm>
      </p:grpSpPr>
      <p:sp>
        <p:nvSpPr>
          <p:cNvPr id="10" name="Google Shape;10;p65"/>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65"/>
          <p:cNvSpPr/>
          <p:nvPr/>
        </p:nvSpPr>
        <p:spPr>
          <a:xfrm>
            <a:off x="0" y="6334316"/>
            <a:ext cx="12192001" cy="659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6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65"/>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Google Shape;14;p6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6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6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cxnSp>
        <p:nvCxnSpPr>
          <p:cNvPr id="17" name="Google Shape;17;p65"/>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6" name="Google Shape;106;p1"/>
          <p:cNvSpPr txBox="1">
            <a:spLocks noGrp="1"/>
          </p:cNvSpPr>
          <p:nvPr>
            <p:ph type="ctrTitle"/>
          </p:nvPr>
        </p:nvSpPr>
        <p:spPr>
          <a:xfrm>
            <a:off x="5289754" y="1346234"/>
            <a:ext cx="6253317" cy="2214938"/>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rgbClr val="262626"/>
              </a:buClr>
              <a:buSzPct val="100000"/>
              <a:buFont typeface="Calibri"/>
              <a:buNone/>
            </a:pPr>
            <a:br>
              <a:rPr lang="en-US" sz="2000" dirty="0"/>
            </a:br>
            <a:br>
              <a:rPr lang="en-US" sz="2000" dirty="0"/>
            </a:br>
            <a:br>
              <a:rPr lang="en-US" sz="2000" dirty="0">
                <a:latin typeface="Arial"/>
                <a:ea typeface="Arial"/>
                <a:cs typeface="Arial"/>
                <a:sym typeface="Arial"/>
              </a:rPr>
            </a:br>
            <a:br>
              <a:rPr lang="en-US" sz="2000" dirty="0">
                <a:latin typeface="Arial"/>
                <a:ea typeface="Arial"/>
                <a:cs typeface="Arial"/>
                <a:sym typeface="Arial"/>
              </a:rPr>
            </a:br>
            <a:br>
              <a:rPr lang="en-US" sz="2000" dirty="0">
                <a:latin typeface="Arial"/>
                <a:ea typeface="Arial"/>
                <a:cs typeface="Arial"/>
                <a:sym typeface="Arial"/>
              </a:rPr>
            </a:br>
            <a:endParaRPr sz="2000" dirty="0">
              <a:latin typeface="Arial"/>
              <a:ea typeface="Arial"/>
              <a:cs typeface="Arial"/>
              <a:sym typeface="Arial"/>
            </a:endParaRPr>
          </a:p>
          <a:p>
            <a:pPr marL="0" lvl="0" indent="0" algn="ctr" rtl="0">
              <a:lnSpc>
                <a:spcPct val="85000"/>
              </a:lnSpc>
              <a:spcBef>
                <a:spcPts val="0"/>
              </a:spcBef>
              <a:spcAft>
                <a:spcPts val="0"/>
              </a:spcAft>
              <a:buClr>
                <a:srgbClr val="262626"/>
              </a:buClr>
              <a:buSzPct val="40816"/>
              <a:buFont typeface="Calibri"/>
              <a:buNone/>
            </a:pPr>
            <a:endParaRPr sz="4900" b="1" dirty="0"/>
          </a:p>
          <a:p>
            <a:pPr marL="0" lvl="0" indent="0" algn="ctr" rtl="0">
              <a:lnSpc>
                <a:spcPct val="85000"/>
              </a:lnSpc>
              <a:spcBef>
                <a:spcPts val="0"/>
              </a:spcBef>
              <a:spcAft>
                <a:spcPts val="0"/>
              </a:spcAft>
              <a:buClr>
                <a:srgbClr val="262626"/>
              </a:buClr>
              <a:buSzPct val="40816"/>
              <a:buFont typeface="Calibri"/>
              <a:buNone/>
            </a:pPr>
            <a:r>
              <a:rPr lang="en-US" sz="4900" b="1" dirty="0"/>
              <a:t>The Game</a:t>
            </a:r>
            <a:br>
              <a:rPr lang="en-US" sz="4900" b="1" dirty="0"/>
            </a:br>
            <a:br>
              <a:rPr lang="en-US" sz="4900" b="1" dirty="0"/>
            </a:br>
            <a:r>
              <a:rPr lang="en-US" sz="4900" b="1" dirty="0"/>
              <a:t>The cards as narrative stimuli</a:t>
            </a:r>
            <a:endParaRPr sz="4900" b="1" dirty="0">
              <a:latin typeface="Arial"/>
              <a:ea typeface="Arial"/>
              <a:cs typeface="Arial"/>
              <a:sym typeface="Arial"/>
            </a:endParaRPr>
          </a:p>
        </p:txBody>
      </p:sp>
      <p:sp>
        <p:nvSpPr>
          <p:cNvPr id="107" name="Google Shape;107;p1"/>
          <p:cNvSpPr txBox="1">
            <a:spLocks noGrp="1"/>
          </p:cNvSpPr>
          <p:nvPr>
            <p:ph type="subTitle" idx="1"/>
          </p:nvPr>
        </p:nvSpPr>
        <p:spPr>
          <a:xfrm>
            <a:off x="5289753" y="4455621"/>
            <a:ext cx="6269347" cy="123861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900"/>
              <a:buNone/>
            </a:pPr>
            <a:endParaRPr sz="1900" b="1">
              <a:solidFill>
                <a:srgbClr val="262626"/>
              </a:solidFill>
            </a:endParaRPr>
          </a:p>
          <a:p>
            <a:pPr marL="0" lvl="0" indent="0" algn="ctr" rtl="0">
              <a:lnSpc>
                <a:spcPct val="90000"/>
              </a:lnSpc>
              <a:spcBef>
                <a:spcPts val="1400"/>
              </a:spcBef>
              <a:spcAft>
                <a:spcPts val="0"/>
              </a:spcAft>
              <a:buSzPts val="1900"/>
              <a:buNone/>
            </a:pPr>
            <a:r>
              <a:rPr lang="en-US" sz="1900" b="1">
                <a:solidFill>
                  <a:srgbClr val="262626"/>
                </a:solidFill>
                <a:latin typeface="Arial"/>
                <a:ea typeface="Arial"/>
                <a:cs typeface="Arial"/>
                <a:sym typeface="Arial"/>
              </a:rPr>
              <a:t>GRAZIA CHIARINI – SARA CALCINI</a:t>
            </a:r>
            <a:endParaRPr sz="1900" b="1">
              <a:solidFill>
                <a:srgbClr val="262626"/>
              </a:solidFill>
              <a:latin typeface="Arial"/>
              <a:ea typeface="Arial"/>
              <a:cs typeface="Arial"/>
              <a:sym typeface="Arial"/>
            </a:endParaRPr>
          </a:p>
          <a:p>
            <a:pPr marL="0" lvl="0" indent="0" algn="ctr" rtl="0">
              <a:lnSpc>
                <a:spcPct val="90000"/>
              </a:lnSpc>
              <a:spcBef>
                <a:spcPts val="1400"/>
              </a:spcBef>
              <a:spcAft>
                <a:spcPts val="0"/>
              </a:spcAft>
              <a:buSzPts val="1900"/>
              <a:buNone/>
            </a:pPr>
            <a:r>
              <a:rPr lang="en-US" sz="1900" b="1">
                <a:solidFill>
                  <a:srgbClr val="262626"/>
                </a:solidFill>
                <a:latin typeface="Arial"/>
                <a:ea typeface="Arial"/>
                <a:cs typeface="Arial"/>
                <a:sym typeface="Arial"/>
              </a:rPr>
              <a:t>LUA </a:t>
            </a:r>
            <a:endParaRPr/>
          </a:p>
        </p:txBody>
      </p:sp>
      <p:pic>
        <p:nvPicPr>
          <p:cNvPr id="109" name="Google Shape;109;p1" descr="Visualizza immagine di origine"/>
          <p:cNvPicPr preferRelativeResize="0"/>
          <p:nvPr/>
        </p:nvPicPr>
        <p:blipFill rotWithShape="1">
          <a:blip r:embed="rId3">
            <a:alphaModFix/>
          </a:blip>
          <a:srcRect l="16546" r="-2" b="-3"/>
          <a:stretch/>
        </p:blipFill>
        <p:spPr>
          <a:xfrm>
            <a:off x="621064" y="3247593"/>
            <a:ext cx="4014250" cy="2368976"/>
          </a:xfrm>
          <a:prstGeom prst="rect">
            <a:avLst/>
          </a:prstGeom>
          <a:noFill/>
          <a:ln>
            <a:noFill/>
          </a:ln>
        </p:spPr>
      </p:pic>
      <p:cxnSp>
        <p:nvCxnSpPr>
          <p:cNvPr id="110" name="Google Shape;110;p1"/>
          <p:cNvCxnSpPr/>
          <p:nvPr/>
        </p:nvCxnSpPr>
        <p:spPr>
          <a:xfrm>
            <a:off x="5447071" y="4343400"/>
            <a:ext cx="5636107"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111" name="Google Shape;111;p1"/>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Immagine 2">
            <a:extLst>
              <a:ext uri="{FF2B5EF4-FFF2-40B4-BE49-F238E27FC236}">
                <a16:creationId xmlns:a16="http://schemas.microsoft.com/office/drawing/2014/main" id="{E8C5DD31-C366-E685-9993-E04F0F64845D}"/>
              </a:ext>
            </a:extLst>
          </p:cNvPr>
          <p:cNvPicPr>
            <a:picLocks noChangeAspect="1"/>
          </p:cNvPicPr>
          <p:nvPr/>
        </p:nvPicPr>
        <p:blipFill>
          <a:blip r:embed="rId4"/>
          <a:stretch>
            <a:fillRect/>
          </a:stretch>
        </p:blipFill>
        <p:spPr>
          <a:xfrm>
            <a:off x="2962296" y="6301210"/>
            <a:ext cx="6438095" cy="590476"/>
          </a:xfrm>
          <a:prstGeom prst="rect">
            <a:avLst/>
          </a:prstGeom>
        </p:spPr>
      </p:pic>
      <p:pic>
        <p:nvPicPr>
          <p:cNvPr id="5" name="Immagine 4">
            <a:extLst>
              <a:ext uri="{FF2B5EF4-FFF2-40B4-BE49-F238E27FC236}">
                <a16:creationId xmlns:a16="http://schemas.microsoft.com/office/drawing/2014/main" id="{93DEE482-D7B1-1C0B-1D6A-DA9F2E539793}"/>
              </a:ext>
            </a:extLst>
          </p:cNvPr>
          <p:cNvPicPr>
            <a:picLocks noChangeAspect="1"/>
          </p:cNvPicPr>
          <p:nvPr/>
        </p:nvPicPr>
        <p:blipFill>
          <a:blip r:embed="rId5"/>
          <a:stretch>
            <a:fillRect/>
          </a:stretch>
        </p:blipFill>
        <p:spPr>
          <a:xfrm>
            <a:off x="9020457" y="288547"/>
            <a:ext cx="2847079" cy="701101"/>
          </a:xfrm>
          <a:prstGeom prst="rect">
            <a:avLst/>
          </a:prstGeom>
        </p:spPr>
      </p:pic>
      <p:pic>
        <p:nvPicPr>
          <p:cNvPr id="9" name="Immagine 8">
            <a:extLst>
              <a:ext uri="{FF2B5EF4-FFF2-40B4-BE49-F238E27FC236}">
                <a16:creationId xmlns:a16="http://schemas.microsoft.com/office/drawing/2014/main" id="{C7B3C61A-6F60-9362-D43C-85C9E0B532A8}"/>
              </a:ext>
            </a:extLst>
          </p:cNvPr>
          <p:cNvPicPr>
            <a:picLocks noChangeAspect="1"/>
          </p:cNvPicPr>
          <p:nvPr/>
        </p:nvPicPr>
        <p:blipFill>
          <a:blip r:embed="rId6"/>
          <a:stretch>
            <a:fillRect/>
          </a:stretch>
        </p:blipFill>
        <p:spPr>
          <a:xfrm>
            <a:off x="760474" y="1107159"/>
            <a:ext cx="3874840" cy="18954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4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9"/>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FFFFFF"/>
                </a:solidFill>
              </a:rPr>
              <a:t>10</a:t>
            </a:fld>
            <a:endParaRPr>
              <a:solidFill>
                <a:srgbClr val="FFFFFF"/>
              </a:solidFill>
            </a:endParaRPr>
          </a:p>
        </p:txBody>
      </p:sp>
      <p:sp>
        <p:nvSpPr>
          <p:cNvPr id="202" name="Google Shape;202;p9"/>
          <p:cNvSpPr txBox="1">
            <a:spLocks noGrp="1"/>
          </p:cNvSpPr>
          <p:nvPr>
            <p:ph type="ftr" idx="11"/>
          </p:nvPr>
        </p:nvSpPr>
        <p:spPr>
          <a:xfrm>
            <a:off x="636915" y="6355080"/>
            <a:ext cx="3859795" cy="304801"/>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solidFill>
                  <a:schemeClr val="dk1"/>
                </a:solidFill>
              </a:rPr>
              <a:t>DR.SSA GRAZIA CHIARINI E DR.SSA SARA CALCINI</a:t>
            </a:r>
            <a:endParaRPr/>
          </a:p>
        </p:txBody>
      </p:sp>
      <p:sp>
        <p:nvSpPr>
          <p:cNvPr id="203" name="Google Shape;203;p9"/>
          <p:cNvSpPr txBox="1">
            <a:spLocks noGrp="1"/>
          </p:cNvSpPr>
          <p:nvPr>
            <p:ph type="body" idx="1"/>
          </p:nvPr>
        </p:nvSpPr>
        <p:spPr>
          <a:xfrm>
            <a:off x="178905" y="715617"/>
            <a:ext cx="9685532" cy="5509692"/>
          </a:xfrm>
          <a:prstGeom prst="rect">
            <a:avLst/>
          </a:prstGeom>
          <a:noFill/>
          <a:ln>
            <a:noFill/>
          </a:ln>
        </p:spPr>
        <p:txBody>
          <a:bodyPr spcFirstLastPara="1" wrap="square" lIns="0" tIns="45700" rIns="0" bIns="45700" anchor="t" anchorCtr="0">
            <a:noAutofit/>
          </a:bodyPr>
          <a:lstStyle/>
          <a:p>
            <a:pPr marL="0" lvl="0" indent="0" algn="l" rtl="0">
              <a:lnSpc>
                <a:spcPct val="150000"/>
              </a:lnSpc>
              <a:spcBef>
                <a:spcPts val="0"/>
              </a:spcBef>
              <a:spcAft>
                <a:spcPts val="0"/>
              </a:spcAft>
              <a:buSzPts val="1800"/>
              <a:buNone/>
            </a:pPr>
            <a:r>
              <a:rPr lang="en-US" sz="2400" b="1" i="0" dirty="0">
                <a:solidFill>
                  <a:srgbClr val="980000"/>
                </a:solidFill>
              </a:rPr>
              <a:t>Invitation to writing,</a:t>
            </a:r>
            <a:r>
              <a:rPr lang="en-US" sz="2400" b="1" i="0" dirty="0"/>
              <a:t> </a:t>
            </a:r>
            <a:r>
              <a:rPr lang="en-US" sz="2400" b="1" i="0" dirty="0">
                <a:solidFill>
                  <a:schemeClr val="tx1"/>
                </a:solidFill>
              </a:rPr>
              <a:t>without forcing. The Master can give indications on the duration time of a writing if necessary. Example 4-5 minutes or more</a:t>
            </a:r>
            <a:endParaRPr sz="2400" b="1" dirty="0">
              <a:solidFill>
                <a:schemeClr val="tx1"/>
              </a:solidFill>
            </a:endParaRPr>
          </a:p>
          <a:p>
            <a:pPr marL="0" lvl="0" indent="0" algn="l" rtl="0">
              <a:lnSpc>
                <a:spcPct val="150000"/>
              </a:lnSpc>
              <a:spcBef>
                <a:spcPts val="0"/>
              </a:spcBef>
              <a:spcAft>
                <a:spcPts val="0"/>
              </a:spcAft>
              <a:buSzPts val="1800"/>
              <a:buNone/>
            </a:pPr>
            <a:r>
              <a:rPr lang="en-US" sz="2400" b="1" i="0" dirty="0"/>
              <a:t> </a:t>
            </a:r>
            <a:r>
              <a:rPr lang="en-US" sz="2400" b="1" i="0" dirty="0">
                <a:solidFill>
                  <a:srgbClr val="980000"/>
                </a:solidFill>
              </a:rPr>
              <a:t>Invitation to share </a:t>
            </a:r>
            <a:r>
              <a:rPr lang="en-US" sz="2400" b="1" i="0" dirty="0"/>
              <a:t>contents with reading aloud of the writings. If there is not enough time to share all the writings the Master asks participants to say three keywords of their writing.                                                                                                                                                               </a:t>
            </a:r>
            <a:r>
              <a:rPr lang="en-US" sz="2400" b="1" i="0" dirty="0">
                <a:solidFill>
                  <a:srgbClr val="980000"/>
                </a:solidFill>
              </a:rPr>
              <a:t>Reception</a:t>
            </a:r>
            <a:r>
              <a:rPr lang="en-US" sz="2400" b="1" i="0" dirty="0"/>
              <a:t> of the emotions and reflections of the various participants                                                                                                                                                                                     </a:t>
            </a:r>
            <a:r>
              <a:rPr lang="en-US" sz="2400" b="1" dirty="0">
                <a:solidFill>
                  <a:srgbClr val="980000"/>
                </a:solidFill>
              </a:rPr>
              <a:t>At the end of the game </a:t>
            </a:r>
            <a:r>
              <a:rPr lang="en-US" sz="2400" b="1" i="0" dirty="0"/>
              <a:t>: the Master asks participants how they felt to write about themselves, what emotions they felt, what doubts.</a:t>
            </a:r>
            <a:r>
              <a:rPr lang="en-US" sz="2400" b="1" i="0" dirty="0">
                <a:solidFill>
                  <a:srgbClr val="000000"/>
                </a:solidFill>
              </a:rPr>
              <a:t> The master gives directions for the next meeting.</a:t>
            </a:r>
            <a:endParaRPr sz="2400" b="1" i="0" dirty="0"/>
          </a:p>
          <a:p>
            <a:pPr marL="0" lvl="0" indent="0" algn="l" rtl="0">
              <a:lnSpc>
                <a:spcPct val="150000"/>
              </a:lnSpc>
              <a:spcBef>
                <a:spcPts val="1400"/>
              </a:spcBef>
              <a:spcAft>
                <a:spcPts val="0"/>
              </a:spcAft>
              <a:buSzPts val="1800"/>
              <a:buNone/>
            </a:pPr>
            <a:br>
              <a:rPr lang="en-US" sz="2400" b="1" i="0" dirty="0"/>
            </a:br>
            <a:endParaRPr sz="2400" b="1" dirty="0"/>
          </a:p>
        </p:txBody>
      </p:sp>
      <p:pic>
        <p:nvPicPr>
          <p:cNvPr id="204" name="Google Shape;204;p9" descr="Immagine che contiene testo, regina&#10;&#10;Descrizione generata automaticamente"/>
          <p:cNvPicPr preferRelativeResize="0"/>
          <p:nvPr/>
        </p:nvPicPr>
        <p:blipFill rotWithShape="1">
          <a:blip r:embed="rId3">
            <a:alphaModFix/>
          </a:blip>
          <a:srcRect/>
          <a:stretch/>
        </p:blipFill>
        <p:spPr>
          <a:xfrm>
            <a:off x="10009639" y="2648122"/>
            <a:ext cx="2362200" cy="164468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0"/>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0" name="Google Shape;210;p10"/>
          <p:cNvSpPr txBox="1">
            <a:spLocks noGrp="1"/>
          </p:cNvSpPr>
          <p:nvPr>
            <p:ph type="title"/>
          </p:nvPr>
        </p:nvSpPr>
        <p:spPr>
          <a:xfrm>
            <a:off x="4654295" y="214016"/>
            <a:ext cx="7252360" cy="1344819"/>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rgbClr val="3F3F3F"/>
              </a:buClr>
              <a:buSzPct val="100000"/>
              <a:buFont typeface="Calibri"/>
              <a:buNone/>
            </a:pPr>
            <a:r>
              <a:rPr lang="en-US" sz="4000" b="1" dirty="0"/>
              <a:t>The positive effects </a:t>
            </a:r>
            <a:br>
              <a:rPr lang="en-US" sz="4000" b="1" dirty="0"/>
            </a:br>
            <a:r>
              <a:rPr lang="en-US" sz="4000" b="1" dirty="0"/>
              <a:t>of writing in very older adults</a:t>
            </a:r>
            <a:r>
              <a:rPr lang="en-US" sz="4400" b="1" dirty="0"/>
              <a:t>.</a:t>
            </a:r>
            <a:endParaRPr sz="4400" b="1" dirty="0"/>
          </a:p>
        </p:txBody>
      </p:sp>
      <p:pic>
        <p:nvPicPr>
          <p:cNvPr id="211" name="Google Shape;211;p10" descr="Immagine che contiene persona, interni, inpiedi, gruppo&#10;&#10;Descrizione generata automaticamente"/>
          <p:cNvPicPr preferRelativeResize="0"/>
          <p:nvPr/>
        </p:nvPicPr>
        <p:blipFill rotWithShape="1">
          <a:blip r:embed="rId3">
            <a:alphaModFix/>
          </a:blip>
          <a:srcRect r="3" b="17880"/>
          <a:stretch/>
        </p:blipFill>
        <p:spPr>
          <a:xfrm>
            <a:off x="633999" y="581098"/>
            <a:ext cx="4020297" cy="2476136"/>
          </a:xfrm>
          <a:prstGeom prst="rect">
            <a:avLst/>
          </a:prstGeom>
          <a:noFill/>
          <a:ln>
            <a:noFill/>
          </a:ln>
        </p:spPr>
      </p:pic>
      <p:cxnSp>
        <p:nvCxnSpPr>
          <p:cNvPr id="212" name="Google Shape;212;p10"/>
          <p:cNvCxnSpPr/>
          <p:nvPr/>
        </p:nvCxnSpPr>
        <p:spPr>
          <a:xfrm>
            <a:off x="5181247" y="2086188"/>
            <a:ext cx="5852160" cy="0"/>
          </a:xfrm>
          <a:prstGeom prst="straightConnector1">
            <a:avLst/>
          </a:prstGeom>
          <a:noFill/>
          <a:ln w="9525" cap="flat" cmpd="sng">
            <a:solidFill>
              <a:srgbClr val="7F7F7F">
                <a:alpha val="89803"/>
              </a:srgbClr>
            </a:solidFill>
            <a:prstDash val="solid"/>
            <a:round/>
            <a:headEnd type="none" w="sm" len="sm"/>
            <a:tailEnd type="none" w="sm" len="sm"/>
          </a:ln>
        </p:spPr>
      </p:cxnSp>
      <p:pic>
        <p:nvPicPr>
          <p:cNvPr id="213" name="Google Shape;213;p10" descr="Immagine che contiene persona, terra, gruppo, persone&#10;&#10;Descrizione generata automaticamente"/>
          <p:cNvPicPr preferRelativeResize="0"/>
          <p:nvPr/>
        </p:nvPicPr>
        <p:blipFill rotWithShape="1">
          <a:blip r:embed="rId4">
            <a:alphaModFix/>
          </a:blip>
          <a:srcRect t="3604" r="3" b="14277"/>
          <a:stretch/>
        </p:blipFill>
        <p:spPr>
          <a:xfrm>
            <a:off x="633999" y="3218101"/>
            <a:ext cx="4020296" cy="2476136"/>
          </a:xfrm>
          <a:prstGeom prst="rect">
            <a:avLst/>
          </a:prstGeom>
          <a:noFill/>
          <a:ln>
            <a:noFill/>
          </a:ln>
        </p:spPr>
      </p:pic>
      <p:sp>
        <p:nvSpPr>
          <p:cNvPr id="214" name="Google Shape;214;p10"/>
          <p:cNvSpPr txBox="1">
            <a:spLocks noGrp="1"/>
          </p:cNvSpPr>
          <p:nvPr>
            <p:ph type="body" idx="1"/>
          </p:nvPr>
        </p:nvSpPr>
        <p:spPr>
          <a:xfrm>
            <a:off x="5144679" y="1235413"/>
            <a:ext cx="6405063" cy="4633681"/>
          </a:xfrm>
          <a:prstGeom prst="rect">
            <a:avLst/>
          </a:prstGeom>
          <a:noFill/>
          <a:ln>
            <a:noFill/>
          </a:ln>
        </p:spPr>
        <p:txBody>
          <a:bodyPr spcFirstLastPara="1" wrap="square" lIns="0" tIns="45700" rIns="0" bIns="45700" anchor="t" anchorCtr="0">
            <a:normAutofit fontScale="92500" lnSpcReduction="20000"/>
          </a:bodyPr>
          <a:lstStyle/>
          <a:p>
            <a:pPr marL="91440" lvl="0" indent="0" algn="l" rtl="0">
              <a:lnSpc>
                <a:spcPct val="90000"/>
              </a:lnSpc>
              <a:spcBef>
                <a:spcPts val="0"/>
              </a:spcBef>
              <a:spcAft>
                <a:spcPts val="0"/>
              </a:spcAft>
              <a:buSzPts val="2000"/>
              <a:buNone/>
            </a:pPr>
            <a:endParaRPr dirty="0"/>
          </a:p>
          <a:p>
            <a:pPr marL="91440" lvl="0" indent="-133350" algn="l" rtl="0">
              <a:lnSpc>
                <a:spcPct val="150000"/>
              </a:lnSpc>
              <a:spcBef>
                <a:spcPts val="1400"/>
              </a:spcBef>
              <a:spcAft>
                <a:spcPts val="0"/>
              </a:spcAft>
              <a:buSzPts val="2100"/>
              <a:buChar char=" "/>
            </a:pPr>
            <a:r>
              <a:rPr lang="en-US" sz="2600" b="1" dirty="0"/>
              <a:t>The older adults has accumulated many experiences. </a:t>
            </a:r>
            <a:endParaRPr sz="2600" b="1" dirty="0"/>
          </a:p>
          <a:p>
            <a:pPr marL="91440" lvl="0" indent="-133350" algn="l" rtl="0">
              <a:lnSpc>
                <a:spcPct val="150000"/>
              </a:lnSpc>
              <a:spcBef>
                <a:spcPts val="1400"/>
              </a:spcBef>
              <a:spcAft>
                <a:spcPts val="0"/>
              </a:spcAft>
              <a:buSzPts val="2100"/>
              <a:buChar char=" "/>
            </a:pPr>
            <a:r>
              <a:rPr lang="en-US" sz="2600" b="1" dirty="0"/>
              <a:t>The story of themselves opens a space for reflection that also helps to rediscover the sense of their choices. </a:t>
            </a:r>
            <a:endParaRPr sz="2600" b="1" dirty="0"/>
          </a:p>
          <a:p>
            <a:pPr marL="91440" lvl="0" indent="-133350" algn="l" rtl="0">
              <a:lnSpc>
                <a:spcPct val="150000"/>
              </a:lnSpc>
              <a:spcBef>
                <a:spcPts val="1400"/>
              </a:spcBef>
              <a:spcAft>
                <a:spcPts val="0"/>
              </a:spcAft>
              <a:buSzPts val="2100"/>
              <a:buChar char=" "/>
            </a:pPr>
            <a:r>
              <a:rPr lang="en-US" sz="2600" b="1" dirty="0"/>
              <a:t>The positive effects of writing are to be able to materialize thoughts and emotions, allowing the person to process them. </a:t>
            </a:r>
            <a:endParaRPr sz="2100" b="1" dirty="0"/>
          </a:p>
        </p:txBody>
      </p:sp>
      <p:sp>
        <p:nvSpPr>
          <p:cNvPr id="215" name="Google Shape;215;p10"/>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0"/>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218" name="Google Shape;218;p1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1"/>
          <p:cNvSpPr txBox="1">
            <a:spLocks noGrp="1"/>
          </p:cNvSpPr>
          <p:nvPr>
            <p:ph type="title"/>
          </p:nvPr>
        </p:nvSpPr>
        <p:spPr>
          <a:xfrm>
            <a:off x="1097280" y="286604"/>
            <a:ext cx="10058400" cy="84947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320"/>
              <a:buFont typeface="Calibri"/>
              <a:buNone/>
            </a:pPr>
            <a:r>
              <a:rPr lang="en-US" sz="4000" b="1" dirty="0"/>
              <a:t>Some aspects of group play with older people</a:t>
            </a:r>
            <a:endParaRPr sz="4000" b="1" dirty="0"/>
          </a:p>
        </p:txBody>
      </p:sp>
      <p:sp>
        <p:nvSpPr>
          <p:cNvPr id="224" name="Google Shape;224;p11"/>
          <p:cNvSpPr txBox="1">
            <a:spLocks noGrp="1"/>
          </p:cNvSpPr>
          <p:nvPr>
            <p:ph type="body" idx="1"/>
          </p:nvPr>
        </p:nvSpPr>
        <p:spPr>
          <a:xfrm>
            <a:off x="0" y="1595336"/>
            <a:ext cx="11155680" cy="4273758"/>
          </a:xfrm>
          <a:prstGeom prst="rect">
            <a:avLst/>
          </a:prstGeom>
          <a:noFill/>
          <a:ln>
            <a:noFill/>
          </a:ln>
        </p:spPr>
        <p:txBody>
          <a:bodyPr spcFirstLastPara="1" wrap="square" lIns="0" tIns="45700" rIns="0" bIns="45700" anchor="t" anchorCtr="0">
            <a:normAutofit/>
          </a:bodyPr>
          <a:lstStyle/>
          <a:p>
            <a:pPr marL="91440" lvl="0" indent="-127000" algn="l" rtl="0">
              <a:lnSpc>
                <a:spcPct val="150000"/>
              </a:lnSpc>
              <a:spcBef>
                <a:spcPts val="0"/>
              </a:spcBef>
              <a:spcAft>
                <a:spcPts val="0"/>
              </a:spcAft>
              <a:buSzPts val="2000"/>
              <a:buChar char=" "/>
            </a:pPr>
            <a:r>
              <a:rPr lang="en-US" sz="2400" b="1" dirty="0"/>
              <a:t>The older people who make up the group, depending on their specificity, the present resources, the preferences they manifest, indicate to the master the rules to follow. </a:t>
            </a:r>
            <a:endParaRPr sz="2400" b="1" dirty="0"/>
          </a:p>
          <a:p>
            <a:pPr marL="91440" lvl="0" indent="-127000" algn="l" rtl="0">
              <a:lnSpc>
                <a:spcPct val="150000"/>
              </a:lnSpc>
              <a:spcBef>
                <a:spcPts val="1400"/>
              </a:spcBef>
              <a:spcAft>
                <a:spcPts val="0"/>
              </a:spcAft>
              <a:buSzPts val="2000"/>
              <a:buChar char=" "/>
            </a:pPr>
            <a:r>
              <a:rPr lang="en-US" sz="2400" b="1" dirty="0"/>
              <a:t>The path must be sewn on the person. </a:t>
            </a:r>
            <a:endParaRPr sz="2400" b="1" dirty="0"/>
          </a:p>
          <a:p>
            <a:pPr marL="91440" lvl="0" indent="-127000" algn="l" rtl="0">
              <a:lnSpc>
                <a:spcPct val="150000"/>
              </a:lnSpc>
              <a:spcBef>
                <a:spcPts val="1400"/>
              </a:spcBef>
              <a:spcAft>
                <a:spcPts val="0"/>
              </a:spcAft>
              <a:buSzPts val="2000"/>
              <a:buChar char=" "/>
            </a:pPr>
            <a:r>
              <a:rPr lang="en-US" sz="2400" b="1" dirty="0"/>
              <a:t>The environment that welcomes the group must be suitable, protected from noise and the coming and going of people. The light and temperature in the room, all helps to make the meeting place cozy. </a:t>
            </a:r>
            <a:endParaRPr sz="2400" b="1" dirty="0"/>
          </a:p>
          <a:p>
            <a:pPr marL="91440" lvl="0" indent="-127000" algn="l" rtl="0">
              <a:lnSpc>
                <a:spcPct val="90000"/>
              </a:lnSpc>
              <a:spcBef>
                <a:spcPts val="0"/>
              </a:spcBef>
              <a:spcAft>
                <a:spcPts val="0"/>
              </a:spcAft>
              <a:buSzPts val="2000"/>
              <a:buChar char=" "/>
            </a:pPr>
            <a:endParaRPr b="1" dirty="0"/>
          </a:p>
        </p:txBody>
      </p:sp>
      <p:sp>
        <p:nvSpPr>
          <p:cNvPr id="225" name="Google Shape;225;p1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DR.SSA GRAZIA CHIARINI E DR.SSA SARA CALCINI</a:t>
            </a:r>
            <a:endParaRPr/>
          </a:p>
        </p:txBody>
      </p:sp>
      <p:sp>
        <p:nvSpPr>
          <p:cNvPr id="226" name="Google Shape;226;p1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2BB7D8-279E-FFDD-E086-CE58DC2C5ED8}"/>
              </a:ext>
            </a:extLst>
          </p:cNvPr>
          <p:cNvSpPr>
            <a:spLocks noGrp="1"/>
          </p:cNvSpPr>
          <p:nvPr>
            <p:ph type="title"/>
          </p:nvPr>
        </p:nvSpPr>
        <p:spPr>
          <a:xfrm>
            <a:off x="87549" y="286604"/>
            <a:ext cx="11068131" cy="832078"/>
          </a:xfrm>
        </p:spPr>
        <p:txBody>
          <a:bodyPr>
            <a:normAutofit/>
          </a:bodyPr>
          <a:lstStyle/>
          <a:p>
            <a:pPr algn="ctr"/>
            <a:r>
              <a:rPr lang="en-US" sz="4000" b="1" dirty="0"/>
              <a:t>Some aspects of group play with older people</a:t>
            </a:r>
            <a:endParaRPr lang="it-IT" sz="4000" dirty="0"/>
          </a:p>
        </p:txBody>
      </p:sp>
      <p:sp>
        <p:nvSpPr>
          <p:cNvPr id="3" name="Segnaposto testo 2">
            <a:extLst>
              <a:ext uri="{FF2B5EF4-FFF2-40B4-BE49-F238E27FC236}">
                <a16:creationId xmlns:a16="http://schemas.microsoft.com/office/drawing/2014/main" id="{62C117AB-0952-0DEF-572B-8E6E15B4CA0E}"/>
              </a:ext>
            </a:extLst>
          </p:cNvPr>
          <p:cNvSpPr>
            <a:spLocks noGrp="1"/>
          </p:cNvSpPr>
          <p:nvPr>
            <p:ph type="body" idx="1"/>
          </p:nvPr>
        </p:nvSpPr>
        <p:spPr>
          <a:xfrm>
            <a:off x="0" y="1530626"/>
            <a:ext cx="11212483" cy="4494110"/>
          </a:xfrm>
        </p:spPr>
        <p:txBody>
          <a:bodyPr>
            <a:normAutofit/>
          </a:bodyPr>
          <a:lstStyle/>
          <a:p>
            <a:pPr marL="91440" lvl="0" indent="-127000" algn="l" rtl="0">
              <a:lnSpc>
                <a:spcPct val="150000"/>
              </a:lnSpc>
              <a:spcBef>
                <a:spcPts val="1400"/>
              </a:spcBef>
              <a:spcAft>
                <a:spcPts val="0"/>
              </a:spcAft>
              <a:buSzPts val="2000"/>
              <a:buChar char=" "/>
            </a:pPr>
            <a:r>
              <a:rPr lang="en-US" sz="2400" b="1" dirty="0"/>
              <a:t>The master invites people to position themselves where they prefer inside a circle or around a table, even those who are in a wheelchair, with delicacy and respect.  </a:t>
            </a:r>
          </a:p>
          <a:p>
            <a:pPr marL="91440" lvl="0" indent="-127000" algn="l" rtl="0">
              <a:lnSpc>
                <a:spcPct val="150000"/>
              </a:lnSpc>
              <a:spcBef>
                <a:spcPts val="1400"/>
              </a:spcBef>
              <a:spcAft>
                <a:spcPts val="0"/>
              </a:spcAft>
              <a:buSzPts val="2000"/>
              <a:buChar char=" "/>
            </a:pPr>
            <a:r>
              <a:rPr lang="en-US" sz="2400" b="1" dirty="0"/>
              <a:t>Very old people should not be too numerous: hearing and visual difficulties, if present, should not invalidate participation, listening should not be too tiring. </a:t>
            </a:r>
          </a:p>
          <a:p>
            <a:pPr marL="91440" lvl="0" indent="-127000" algn="l" rtl="0">
              <a:lnSpc>
                <a:spcPct val="150000"/>
              </a:lnSpc>
              <a:spcBef>
                <a:spcPts val="1400"/>
              </a:spcBef>
              <a:spcAft>
                <a:spcPts val="0"/>
              </a:spcAft>
              <a:buSzPts val="2000"/>
              <a:buChar char=" "/>
            </a:pPr>
            <a:r>
              <a:rPr lang="en-US" sz="2400" b="1" dirty="0"/>
              <a:t>With seniors who have cognitive problems the master can open the pages of the past but without forcing. The important that he/she can express what he wants </a:t>
            </a:r>
            <a:r>
              <a:rPr lang="en-US" sz="2400" b="1" dirty="0">
                <a:solidFill>
                  <a:srgbClr val="3D3D3D"/>
                </a:solidFill>
              </a:rPr>
              <a:t>freely</a:t>
            </a:r>
            <a:r>
              <a:rPr lang="en-US" sz="2400" b="1" dirty="0"/>
              <a:t>. </a:t>
            </a:r>
          </a:p>
          <a:p>
            <a:endParaRPr lang="it-IT" dirty="0"/>
          </a:p>
        </p:txBody>
      </p:sp>
      <p:sp>
        <p:nvSpPr>
          <p:cNvPr id="4" name="Segnaposto numero diapositiva 3">
            <a:extLst>
              <a:ext uri="{FF2B5EF4-FFF2-40B4-BE49-F238E27FC236}">
                <a16:creationId xmlns:a16="http://schemas.microsoft.com/office/drawing/2014/main" id="{083348A1-554A-77E3-2C1B-121AD3AFA7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Tree>
    <p:extLst>
      <p:ext uri="{BB962C8B-B14F-4D97-AF65-F5344CB8AC3E}">
        <p14:creationId xmlns:p14="http://schemas.microsoft.com/office/powerpoint/2010/main" val="2188587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2"/>
          <p:cNvSpPr txBox="1">
            <a:spLocks noGrp="1"/>
          </p:cNvSpPr>
          <p:nvPr>
            <p:ph type="title"/>
          </p:nvPr>
        </p:nvSpPr>
        <p:spPr>
          <a:xfrm>
            <a:off x="161925" y="1"/>
            <a:ext cx="9553575" cy="79766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dk1"/>
              </a:buClr>
              <a:buSzPts val="4000"/>
              <a:buFont typeface="Calibri"/>
              <a:buNone/>
            </a:pPr>
            <a:r>
              <a:rPr lang="en-US" sz="4000" b="1" dirty="0">
                <a:solidFill>
                  <a:schemeClr val="dk1"/>
                </a:solidFill>
              </a:rPr>
              <a:t>If we want to write our autobiography…</a:t>
            </a:r>
            <a:endParaRPr sz="4000" b="1" dirty="0"/>
          </a:p>
        </p:txBody>
      </p:sp>
      <p:sp>
        <p:nvSpPr>
          <p:cNvPr id="232" name="Google Shape;232;p12"/>
          <p:cNvSpPr txBox="1">
            <a:spLocks noGrp="1"/>
          </p:cNvSpPr>
          <p:nvPr>
            <p:ph type="body" idx="1"/>
          </p:nvPr>
        </p:nvSpPr>
        <p:spPr>
          <a:xfrm>
            <a:off x="77821" y="1108363"/>
            <a:ext cx="11077859" cy="5136793"/>
          </a:xfrm>
          <a:prstGeom prst="rect">
            <a:avLst/>
          </a:prstGeom>
          <a:noFill/>
          <a:ln>
            <a:noFill/>
          </a:ln>
        </p:spPr>
        <p:txBody>
          <a:bodyPr spcFirstLastPara="1" wrap="square" lIns="0" tIns="45700" rIns="0" bIns="45700" anchor="t" anchorCtr="0">
            <a:noAutofit/>
          </a:bodyPr>
          <a:lstStyle/>
          <a:p>
            <a:pPr marL="91440" lvl="0" indent="-114300" algn="l" rtl="0">
              <a:lnSpc>
                <a:spcPct val="150000"/>
              </a:lnSpc>
              <a:spcBef>
                <a:spcPts val="0"/>
              </a:spcBef>
              <a:spcAft>
                <a:spcPts val="0"/>
              </a:spcAft>
              <a:buSzPts val="1800"/>
              <a:buChar char=" "/>
            </a:pPr>
            <a:r>
              <a:rPr lang="en-US" sz="2400" b="1" dirty="0"/>
              <a:t>We reread our writings and we give them an order and a sense. </a:t>
            </a:r>
            <a:endParaRPr sz="2400" b="1" dirty="0"/>
          </a:p>
          <a:p>
            <a:pPr marL="91440" lvl="0" indent="-114300" algn="l" rtl="0">
              <a:lnSpc>
                <a:spcPct val="150000"/>
              </a:lnSpc>
              <a:spcBef>
                <a:spcPts val="1400"/>
              </a:spcBef>
              <a:spcAft>
                <a:spcPts val="0"/>
              </a:spcAft>
              <a:buSzPts val="1800"/>
              <a:buChar char=" "/>
            </a:pPr>
            <a:r>
              <a:rPr lang="en-US" sz="2400" b="1" dirty="0"/>
              <a:t>For example a chronological time order: memories of childhood, of adulthood, of senility.  </a:t>
            </a:r>
          </a:p>
          <a:p>
            <a:pPr marL="91440" lvl="0" indent="-114300" algn="l" rtl="0">
              <a:lnSpc>
                <a:spcPct val="150000"/>
              </a:lnSpc>
              <a:spcBef>
                <a:spcPts val="1400"/>
              </a:spcBef>
              <a:spcAft>
                <a:spcPts val="0"/>
              </a:spcAft>
              <a:buSzPts val="1800"/>
              <a:buChar char=" "/>
            </a:pPr>
            <a:r>
              <a:rPr lang="en-US" sz="2400" b="1" dirty="0"/>
              <a:t>For each period read what we wrote: the beautiful or bad moments, people known, family, adventures, desires, expectations. Is something missing? Shall we add something? </a:t>
            </a:r>
          </a:p>
          <a:p>
            <a:pPr marL="91440" lvl="0" indent="-114300" algn="l" rtl="0">
              <a:lnSpc>
                <a:spcPct val="150000"/>
              </a:lnSpc>
              <a:spcBef>
                <a:spcPts val="1400"/>
              </a:spcBef>
              <a:spcAft>
                <a:spcPts val="0"/>
              </a:spcAft>
              <a:buSzPts val="1800"/>
              <a:buChar char=" "/>
            </a:pPr>
            <a:r>
              <a:rPr lang="en-US" sz="2400" b="1" dirty="0"/>
              <a:t>Our story describes an individual life in its evolution, in its connections with social, historical, public events.</a:t>
            </a:r>
            <a:endParaRPr sz="2400" b="1" dirty="0"/>
          </a:p>
        </p:txBody>
      </p:sp>
      <p:sp>
        <p:nvSpPr>
          <p:cNvPr id="233" name="Google Shape;233;p1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DR.SSA GRAZIA CHIARINI E DR.SSA SARA CALCINI</a:t>
            </a:r>
            <a:endParaRPr/>
          </a:p>
        </p:txBody>
      </p:sp>
      <p:sp>
        <p:nvSpPr>
          <p:cNvPr id="234" name="Google Shape;234;p1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pic>
        <p:nvPicPr>
          <p:cNvPr id="235" name="Google Shape;235;p12" descr="Immagine che contiene abbigliamento, cappello, tessuto&#10;&#10;Descrizione generata automaticamente"/>
          <p:cNvPicPr preferRelativeResize="0"/>
          <p:nvPr/>
        </p:nvPicPr>
        <p:blipFill rotWithShape="1">
          <a:blip r:embed="rId3">
            <a:alphaModFix/>
          </a:blip>
          <a:srcRect/>
          <a:stretch/>
        </p:blipFill>
        <p:spPr>
          <a:xfrm>
            <a:off x="9715500" y="-1011677"/>
            <a:ext cx="1783756" cy="2678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392898-D021-E1D2-200C-4A7509A97BDB}"/>
              </a:ext>
            </a:extLst>
          </p:cNvPr>
          <p:cNvSpPr>
            <a:spLocks noGrp="1"/>
          </p:cNvSpPr>
          <p:nvPr>
            <p:ph type="title"/>
          </p:nvPr>
        </p:nvSpPr>
        <p:spPr>
          <a:xfrm>
            <a:off x="87549" y="286604"/>
            <a:ext cx="11068131" cy="822350"/>
          </a:xfrm>
        </p:spPr>
        <p:txBody>
          <a:bodyPr>
            <a:normAutofit/>
          </a:bodyPr>
          <a:lstStyle/>
          <a:p>
            <a:pPr algn="ctr"/>
            <a:r>
              <a:rPr lang="en-US" sz="4000" b="1" dirty="0">
                <a:solidFill>
                  <a:schemeClr val="dk1"/>
                </a:solidFill>
              </a:rPr>
              <a:t>If we want to write our autobiography…</a:t>
            </a:r>
            <a:endParaRPr lang="it-IT" sz="4000" dirty="0"/>
          </a:p>
        </p:txBody>
      </p:sp>
      <p:sp>
        <p:nvSpPr>
          <p:cNvPr id="3" name="Segnaposto testo 2">
            <a:extLst>
              <a:ext uri="{FF2B5EF4-FFF2-40B4-BE49-F238E27FC236}">
                <a16:creationId xmlns:a16="http://schemas.microsoft.com/office/drawing/2014/main" id="{50A58979-F249-6F07-454B-1513C73C545B}"/>
              </a:ext>
            </a:extLst>
          </p:cNvPr>
          <p:cNvSpPr>
            <a:spLocks noGrp="1"/>
          </p:cNvSpPr>
          <p:nvPr>
            <p:ph type="body" idx="1"/>
          </p:nvPr>
        </p:nvSpPr>
        <p:spPr>
          <a:xfrm>
            <a:off x="87549" y="1595336"/>
            <a:ext cx="11068131" cy="4273758"/>
          </a:xfrm>
        </p:spPr>
        <p:txBody>
          <a:bodyPr/>
          <a:lstStyle/>
          <a:p>
            <a:pPr marL="91440" lvl="0" indent="-114300" algn="l" rtl="0">
              <a:lnSpc>
                <a:spcPct val="150000"/>
              </a:lnSpc>
              <a:spcBef>
                <a:spcPts val="1400"/>
              </a:spcBef>
              <a:spcAft>
                <a:spcPts val="0"/>
              </a:spcAft>
              <a:buSzPts val="1800"/>
              <a:buChar char=" "/>
            </a:pPr>
            <a:r>
              <a:rPr lang="en-US" sz="2400" b="1" dirty="0"/>
              <a:t>We can also ask questions, think over our writings with an introspective vision.  </a:t>
            </a:r>
          </a:p>
          <a:p>
            <a:pPr marL="91440" lvl="0" indent="-114300" algn="l" rtl="0">
              <a:lnSpc>
                <a:spcPct val="150000"/>
              </a:lnSpc>
              <a:spcBef>
                <a:spcPts val="1400"/>
              </a:spcBef>
              <a:spcAft>
                <a:spcPts val="0"/>
              </a:spcAft>
              <a:buSzPts val="1800"/>
              <a:buChar char=" "/>
            </a:pPr>
            <a:r>
              <a:rPr lang="en-US" sz="2400" b="1" dirty="0">
                <a:solidFill>
                  <a:srgbClr val="3D3D3D"/>
                </a:solidFill>
              </a:rPr>
              <a:t>W</a:t>
            </a:r>
            <a:r>
              <a:rPr lang="en-US" sz="2400" b="1" i="0" dirty="0">
                <a:solidFill>
                  <a:srgbClr val="3D3D3D"/>
                </a:solidFill>
              </a:rPr>
              <a:t>ho I am? Do I recognize myself in my stories? </a:t>
            </a:r>
            <a:r>
              <a:rPr lang="en-US" sz="2400" b="1" dirty="0"/>
              <a:t>Have I achieved the goals I wanted to achieve? What have I learned? </a:t>
            </a:r>
          </a:p>
          <a:p>
            <a:pPr marL="91440" lvl="0" indent="-114300" algn="l" rtl="0">
              <a:lnSpc>
                <a:spcPct val="150000"/>
              </a:lnSpc>
              <a:spcBef>
                <a:spcPts val="1400"/>
              </a:spcBef>
              <a:spcAft>
                <a:spcPts val="0"/>
              </a:spcAft>
              <a:buSzPts val="1800"/>
              <a:buChar char=" "/>
            </a:pPr>
            <a:r>
              <a:rPr lang="en-US" sz="2400" b="1" dirty="0"/>
              <a:t>With the 64-card deck it is easier to write an introspective autobiography because it contains various stimuli of a reflexive type.</a:t>
            </a:r>
          </a:p>
          <a:p>
            <a:endParaRPr lang="it-IT" dirty="0"/>
          </a:p>
        </p:txBody>
      </p:sp>
      <p:sp>
        <p:nvSpPr>
          <p:cNvPr id="4" name="Segnaposto numero diapositiva 3">
            <a:extLst>
              <a:ext uri="{FF2B5EF4-FFF2-40B4-BE49-F238E27FC236}">
                <a16:creationId xmlns:a16="http://schemas.microsoft.com/office/drawing/2014/main" id="{738D477F-FFE0-5D2A-8754-BAA235F3CF1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Tree>
    <p:extLst>
      <p:ext uri="{BB962C8B-B14F-4D97-AF65-F5344CB8AC3E}">
        <p14:creationId xmlns:p14="http://schemas.microsoft.com/office/powerpoint/2010/main" val="1824355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3"/>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1" name="Google Shape;241;p13"/>
          <p:cNvSpPr txBox="1">
            <a:spLocks noGrp="1"/>
          </p:cNvSpPr>
          <p:nvPr>
            <p:ph type="title"/>
          </p:nvPr>
        </p:nvSpPr>
        <p:spPr>
          <a:xfrm>
            <a:off x="6411685" y="267860"/>
            <a:ext cx="5451627" cy="1113468"/>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rgbClr val="3F3F3F"/>
              </a:buClr>
              <a:buSzPct val="100000"/>
              <a:buFont typeface="Calibri"/>
              <a:buNone/>
            </a:pPr>
            <a:r>
              <a:rPr lang="en-US" sz="4400" b="1" dirty="0"/>
              <a:t>Our autobiography may have the guise of a:</a:t>
            </a:r>
            <a:endParaRPr b="1" dirty="0"/>
          </a:p>
        </p:txBody>
      </p:sp>
      <p:pic>
        <p:nvPicPr>
          <p:cNvPr id="242" name="Google Shape;242;p13" descr="How to Write a Novel | AcademicHelp.net"/>
          <p:cNvPicPr preferRelativeResize="0"/>
          <p:nvPr/>
        </p:nvPicPr>
        <p:blipFill rotWithShape="1">
          <a:blip r:embed="rId3">
            <a:alphaModFix/>
          </a:blip>
          <a:srcRect/>
          <a:stretch/>
        </p:blipFill>
        <p:spPr>
          <a:xfrm>
            <a:off x="643192" y="836191"/>
            <a:ext cx="5451627" cy="4865577"/>
          </a:xfrm>
          <a:prstGeom prst="rect">
            <a:avLst/>
          </a:prstGeom>
          <a:noFill/>
          <a:ln>
            <a:noFill/>
          </a:ln>
        </p:spPr>
      </p:pic>
      <p:cxnSp>
        <p:nvCxnSpPr>
          <p:cNvPr id="243" name="Google Shape;243;p13"/>
          <p:cNvCxnSpPr/>
          <p:nvPr/>
        </p:nvCxnSpPr>
        <p:spPr>
          <a:xfrm>
            <a:off x="6411684" y="2086188"/>
            <a:ext cx="4748808"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244" name="Google Shape;244;p13"/>
          <p:cNvSpPr txBox="1">
            <a:spLocks noGrp="1"/>
          </p:cNvSpPr>
          <p:nvPr>
            <p:ph type="body" idx="1"/>
          </p:nvPr>
        </p:nvSpPr>
        <p:spPr>
          <a:xfrm>
            <a:off x="6411684" y="1628987"/>
            <a:ext cx="5127172" cy="4646343"/>
          </a:xfrm>
          <a:prstGeom prst="rect">
            <a:avLst/>
          </a:prstGeom>
          <a:noFill/>
          <a:ln>
            <a:noFill/>
          </a:ln>
        </p:spPr>
        <p:txBody>
          <a:bodyPr spcFirstLastPara="1" wrap="square" lIns="0" tIns="45700" rIns="0" bIns="45700" anchor="t" anchorCtr="0">
            <a:noAutofit/>
          </a:bodyPr>
          <a:lstStyle/>
          <a:p>
            <a:pPr marL="91440" lvl="0" indent="-107950" rtl="0">
              <a:lnSpc>
                <a:spcPct val="90000"/>
              </a:lnSpc>
              <a:spcBef>
                <a:spcPts val="0"/>
              </a:spcBef>
              <a:spcAft>
                <a:spcPts val="0"/>
              </a:spcAft>
              <a:buSzPts val="1700"/>
              <a:buChar char=" "/>
            </a:pPr>
            <a:r>
              <a:rPr lang="en-US" sz="2400" b="1" dirty="0"/>
              <a:t>novel of training </a:t>
            </a:r>
            <a:endParaRPr sz="2400" b="1" dirty="0"/>
          </a:p>
          <a:p>
            <a:pPr marL="91440" lvl="0" indent="-107950" rtl="0">
              <a:lnSpc>
                <a:spcPct val="90000"/>
              </a:lnSpc>
              <a:spcBef>
                <a:spcPts val="1400"/>
              </a:spcBef>
              <a:spcAft>
                <a:spcPts val="0"/>
              </a:spcAft>
              <a:buSzPts val="1700"/>
              <a:buChar char=" "/>
            </a:pPr>
            <a:r>
              <a:rPr lang="en-US" sz="2400" b="1" dirty="0"/>
              <a:t>novel of adventure </a:t>
            </a:r>
            <a:endParaRPr sz="2400" b="1" dirty="0"/>
          </a:p>
          <a:p>
            <a:pPr marL="91440" lvl="0" indent="-107950" rtl="0">
              <a:lnSpc>
                <a:spcPct val="90000"/>
              </a:lnSpc>
              <a:spcBef>
                <a:spcPts val="1400"/>
              </a:spcBef>
              <a:spcAft>
                <a:spcPts val="0"/>
              </a:spcAft>
              <a:buSzPts val="1700"/>
              <a:buChar char=" "/>
            </a:pPr>
            <a:r>
              <a:rPr lang="en-US" sz="2400" b="1" dirty="0"/>
              <a:t>mystery novel </a:t>
            </a:r>
            <a:endParaRPr sz="2400" b="1" dirty="0"/>
          </a:p>
          <a:p>
            <a:pPr marL="91440" lvl="0" indent="-107950" rtl="0">
              <a:lnSpc>
                <a:spcPct val="90000"/>
              </a:lnSpc>
              <a:spcBef>
                <a:spcPts val="1400"/>
              </a:spcBef>
              <a:spcAft>
                <a:spcPts val="0"/>
              </a:spcAft>
              <a:buSzPts val="1700"/>
              <a:buChar char=" "/>
            </a:pPr>
            <a:r>
              <a:rPr lang="en-US" sz="2400" b="1" dirty="0"/>
              <a:t>love novel </a:t>
            </a:r>
            <a:endParaRPr sz="2400" b="1" dirty="0"/>
          </a:p>
          <a:p>
            <a:pPr marL="91440" lvl="0" indent="-107950" rtl="0">
              <a:lnSpc>
                <a:spcPct val="90000"/>
              </a:lnSpc>
              <a:spcBef>
                <a:spcPts val="1400"/>
              </a:spcBef>
              <a:spcAft>
                <a:spcPts val="0"/>
              </a:spcAft>
              <a:buSzPts val="1700"/>
              <a:buChar char=" "/>
            </a:pPr>
            <a:r>
              <a:rPr lang="en-US" sz="2400" b="1" dirty="0"/>
              <a:t>novel of travel </a:t>
            </a:r>
            <a:endParaRPr sz="2400" b="1" dirty="0"/>
          </a:p>
          <a:p>
            <a:pPr marL="91440" lvl="0" indent="-107950" rtl="0">
              <a:lnSpc>
                <a:spcPct val="90000"/>
              </a:lnSpc>
              <a:spcBef>
                <a:spcPts val="1400"/>
              </a:spcBef>
              <a:spcAft>
                <a:spcPts val="0"/>
              </a:spcAft>
              <a:buSzPts val="1700"/>
              <a:buChar char=" "/>
            </a:pPr>
            <a:r>
              <a:rPr lang="en-US" sz="2400" b="1" dirty="0"/>
              <a:t>philosophical essay </a:t>
            </a:r>
            <a:endParaRPr sz="2400" b="1" dirty="0"/>
          </a:p>
          <a:p>
            <a:pPr marL="91440" lvl="0" indent="-107950" rtl="0">
              <a:lnSpc>
                <a:spcPct val="90000"/>
              </a:lnSpc>
              <a:spcBef>
                <a:spcPts val="1400"/>
              </a:spcBef>
              <a:spcAft>
                <a:spcPts val="0"/>
              </a:spcAft>
              <a:buSzPts val="1700"/>
              <a:buChar char=" "/>
            </a:pPr>
            <a:r>
              <a:rPr lang="en-US" sz="2400" b="1" dirty="0"/>
              <a:t>intimate novel </a:t>
            </a:r>
            <a:endParaRPr sz="2400" b="1" dirty="0"/>
          </a:p>
          <a:p>
            <a:pPr marL="91440" lvl="0" indent="-107950" rtl="0">
              <a:lnSpc>
                <a:spcPct val="90000"/>
              </a:lnSpc>
              <a:spcBef>
                <a:spcPts val="1400"/>
              </a:spcBef>
              <a:spcAft>
                <a:spcPts val="0"/>
              </a:spcAft>
              <a:buSzPts val="1700"/>
              <a:buChar char=" "/>
            </a:pPr>
            <a:r>
              <a:rPr lang="en-US" sz="2400" b="1" dirty="0"/>
              <a:t>experiential chronicle</a:t>
            </a:r>
            <a:endParaRPr sz="2400" b="1" dirty="0"/>
          </a:p>
          <a:p>
            <a:pPr marL="0" lvl="0" indent="0" rtl="0">
              <a:lnSpc>
                <a:spcPct val="90000"/>
              </a:lnSpc>
              <a:spcBef>
                <a:spcPts val="1400"/>
              </a:spcBef>
              <a:spcAft>
                <a:spcPts val="0"/>
              </a:spcAft>
              <a:buSzPts val="1700"/>
              <a:buNone/>
            </a:pPr>
            <a:r>
              <a:rPr lang="en-US" sz="2400" b="1" dirty="0"/>
              <a:t> poetic prose</a:t>
            </a:r>
            <a:endParaRPr sz="2400" b="1" dirty="0"/>
          </a:p>
        </p:txBody>
      </p:sp>
      <p:sp>
        <p:nvSpPr>
          <p:cNvPr id="245" name="Google Shape;245;p13"/>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3"/>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248" name="Google Shape;248;p1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4"/>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4" name="Google Shape;254;p14"/>
          <p:cNvSpPr txBox="1">
            <a:spLocks noGrp="1"/>
          </p:cNvSpPr>
          <p:nvPr>
            <p:ph type="title"/>
          </p:nvPr>
        </p:nvSpPr>
        <p:spPr>
          <a:xfrm>
            <a:off x="5144679" y="136188"/>
            <a:ext cx="6405063" cy="1381325"/>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400"/>
              <a:buFont typeface="Calibri"/>
              <a:buNone/>
            </a:pPr>
            <a:r>
              <a:rPr lang="en-US" sz="4000" b="1" dirty="0"/>
              <a:t>The essential plot of an autobiography</a:t>
            </a:r>
            <a:endParaRPr sz="4000" b="1" dirty="0"/>
          </a:p>
        </p:txBody>
      </p:sp>
      <p:pic>
        <p:nvPicPr>
          <p:cNvPr id="255" name="Google Shape;255;p14" descr="Genre Story Templates - Novel Factory"/>
          <p:cNvPicPr preferRelativeResize="0"/>
          <p:nvPr/>
        </p:nvPicPr>
        <p:blipFill rotWithShape="1">
          <a:blip r:embed="rId3">
            <a:alphaModFix/>
          </a:blip>
          <a:srcRect/>
          <a:stretch/>
        </p:blipFill>
        <p:spPr>
          <a:xfrm>
            <a:off x="83140" y="252920"/>
            <a:ext cx="4978400" cy="1450755"/>
          </a:xfrm>
          <a:prstGeom prst="rect">
            <a:avLst/>
          </a:prstGeom>
          <a:noFill/>
          <a:ln>
            <a:noFill/>
          </a:ln>
        </p:spPr>
      </p:pic>
      <p:cxnSp>
        <p:nvCxnSpPr>
          <p:cNvPr id="256" name="Google Shape;256;p14"/>
          <p:cNvCxnSpPr/>
          <p:nvPr/>
        </p:nvCxnSpPr>
        <p:spPr>
          <a:xfrm>
            <a:off x="5181247" y="2086188"/>
            <a:ext cx="5852160" cy="0"/>
          </a:xfrm>
          <a:prstGeom prst="straightConnector1">
            <a:avLst/>
          </a:prstGeom>
          <a:noFill/>
          <a:ln w="9525" cap="flat" cmpd="sng">
            <a:solidFill>
              <a:srgbClr val="7F7F7F">
                <a:alpha val="89803"/>
              </a:srgbClr>
            </a:solidFill>
            <a:prstDash val="solid"/>
            <a:round/>
            <a:headEnd type="none" w="sm" len="sm"/>
            <a:tailEnd type="none" w="sm" len="sm"/>
          </a:ln>
        </p:spPr>
      </p:cxnSp>
      <p:pic>
        <p:nvPicPr>
          <p:cNvPr id="257" name="Google Shape;257;p14" descr="Opinion | Memorize That Poem! - The New York Times"/>
          <p:cNvPicPr preferRelativeResize="0"/>
          <p:nvPr/>
        </p:nvPicPr>
        <p:blipFill rotWithShape="1">
          <a:blip r:embed="rId4">
            <a:alphaModFix/>
          </a:blip>
          <a:srcRect/>
          <a:stretch/>
        </p:blipFill>
        <p:spPr>
          <a:xfrm>
            <a:off x="292063" y="2570169"/>
            <a:ext cx="2918065" cy="2529093"/>
          </a:xfrm>
          <a:prstGeom prst="rect">
            <a:avLst/>
          </a:prstGeom>
          <a:noFill/>
          <a:ln>
            <a:noFill/>
          </a:ln>
        </p:spPr>
      </p:pic>
      <p:sp>
        <p:nvSpPr>
          <p:cNvPr id="258" name="Google Shape;258;p14"/>
          <p:cNvSpPr txBox="1">
            <a:spLocks noGrp="1"/>
          </p:cNvSpPr>
          <p:nvPr>
            <p:ph type="body" idx="1"/>
          </p:nvPr>
        </p:nvSpPr>
        <p:spPr>
          <a:xfrm>
            <a:off x="3842426" y="1517513"/>
            <a:ext cx="8349573" cy="4747373"/>
          </a:xfrm>
          <a:prstGeom prst="rect">
            <a:avLst/>
          </a:prstGeom>
          <a:noFill/>
          <a:ln>
            <a:noFill/>
          </a:ln>
        </p:spPr>
        <p:txBody>
          <a:bodyPr spcFirstLastPara="1" wrap="square" lIns="0" tIns="45700" rIns="0" bIns="45700" anchor="t" anchorCtr="0">
            <a:normAutofit fontScale="25000" lnSpcReduction="20000"/>
          </a:bodyPr>
          <a:lstStyle/>
          <a:p>
            <a:pPr marL="91440" lvl="0" indent="0" algn="l" rtl="0">
              <a:lnSpc>
                <a:spcPct val="160000"/>
              </a:lnSpc>
              <a:spcBef>
                <a:spcPts val="0"/>
              </a:spcBef>
              <a:spcAft>
                <a:spcPts val="0"/>
              </a:spcAft>
              <a:buSzPts val="2000"/>
              <a:buNone/>
            </a:pPr>
            <a:endParaRPr dirty="0"/>
          </a:p>
          <a:p>
            <a:pPr marL="91440" lvl="0" indent="-127000" algn="l" rtl="0">
              <a:lnSpc>
                <a:spcPct val="160000"/>
              </a:lnSpc>
              <a:spcBef>
                <a:spcPts val="1400"/>
              </a:spcBef>
              <a:spcAft>
                <a:spcPts val="0"/>
              </a:spcAft>
              <a:buSzPts val="2000"/>
              <a:buChar char=" "/>
            </a:pPr>
            <a:r>
              <a:rPr lang="en-US" sz="9600" b="1" dirty="0"/>
              <a:t>INCIPIT : my life begins ( things, events, faces, noises, reflections, people, facts)</a:t>
            </a:r>
            <a:endParaRPr sz="9600" b="1" dirty="0"/>
          </a:p>
          <a:p>
            <a:pPr marL="91440" lvl="0" indent="-127000" algn="l" rtl="0">
              <a:lnSpc>
                <a:spcPct val="160000"/>
              </a:lnSpc>
              <a:spcBef>
                <a:spcPts val="1400"/>
              </a:spcBef>
              <a:spcAft>
                <a:spcPts val="0"/>
              </a:spcAft>
              <a:buSzPts val="2000"/>
              <a:buChar char=" "/>
            </a:pPr>
            <a:r>
              <a:rPr lang="en-US" sz="9600" b="1" dirty="0"/>
              <a:t>RUIT : My life runs ( education, the family, childhood environments, adult figures, peers, games, crisis, breakups, turns, desires, budgets, meetings, passions)</a:t>
            </a:r>
            <a:endParaRPr sz="9600" b="1" dirty="0"/>
          </a:p>
          <a:p>
            <a:pPr marL="91440" lvl="0" indent="-127000" algn="l" rtl="0">
              <a:lnSpc>
                <a:spcPct val="160000"/>
              </a:lnSpc>
              <a:spcBef>
                <a:spcPts val="1400"/>
              </a:spcBef>
              <a:spcAft>
                <a:spcPts val="0"/>
              </a:spcAft>
              <a:buSzPts val="2000"/>
              <a:buChar char=" "/>
            </a:pPr>
            <a:r>
              <a:rPr lang="en-US" sz="9600" b="1" dirty="0"/>
              <a:t>EXIT : My life ends for the moment ( results achieved, not achieved, future programs)</a:t>
            </a:r>
            <a:endParaRPr sz="9600" b="1" dirty="0"/>
          </a:p>
          <a:p>
            <a:pPr marL="91440" lvl="0" indent="-127000" algn="l" rtl="0">
              <a:lnSpc>
                <a:spcPct val="160000"/>
              </a:lnSpc>
              <a:spcBef>
                <a:spcPts val="1400"/>
              </a:spcBef>
              <a:spcAft>
                <a:spcPts val="0"/>
              </a:spcAft>
              <a:buSzPts val="2000"/>
              <a:buChar char=" "/>
            </a:pPr>
            <a:r>
              <a:rPr lang="en-US" sz="9600" dirty="0"/>
              <a:t>I</a:t>
            </a:r>
            <a:endParaRPr sz="9600" b="1" dirty="0"/>
          </a:p>
        </p:txBody>
      </p:sp>
      <p:sp>
        <p:nvSpPr>
          <p:cNvPr id="259" name="Google Shape;259;p14"/>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262" name="Google Shape;262;p1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5"/>
          <p:cNvSpPr txBox="1">
            <a:spLocks noGrp="1"/>
          </p:cNvSpPr>
          <p:nvPr>
            <p:ph type="title"/>
          </p:nvPr>
        </p:nvSpPr>
        <p:spPr>
          <a:xfrm>
            <a:off x="5181601" y="-12128"/>
            <a:ext cx="6368142" cy="819524"/>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800"/>
              <a:buFont typeface="Arial"/>
              <a:buNone/>
            </a:pPr>
            <a:r>
              <a:rPr lang="en-US" sz="4000" b="1" dirty="0">
                <a:latin typeface="Calibri" panose="020F0502020204030204" pitchFamily="34" charset="0"/>
                <a:ea typeface="Arial"/>
                <a:cs typeface="Calibri" panose="020F0502020204030204" pitchFamily="34" charset="0"/>
                <a:sym typeface="Arial"/>
              </a:rPr>
              <a:t>My Life The Game</a:t>
            </a:r>
            <a:endParaRPr sz="4000" b="1" dirty="0">
              <a:latin typeface="Calibri" panose="020F0502020204030204" pitchFamily="34" charset="0"/>
              <a:cs typeface="Calibri" panose="020F0502020204030204" pitchFamily="34" charset="0"/>
            </a:endParaRPr>
          </a:p>
        </p:txBody>
      </p:sp>
      <p:pic>
        <p:nvPicPr>
          <p:cNvPr id="268" name="Google Shape;268;p15" descr="Immagine che contiene testo, persona, interni&#10;&#10;Descrizione generata automaticamente"/>
          <p:cNvPicPr preferRelativeResize="0"/>
          <p:nvPr/>
        </p:nvPicPr>
        <p:blipFill rotWithShape="1">
          <a:blip r:embed="rId3">
            <a:alphaModFix/>
          </a:blip>
          <a:srcRect l="26577" r="5675" b="-2"/>
          <a:stretch/>
        </p:blipFill>
        <p:spPr>
          <a:xfrm>
            <a:off x="20" y="-12128"/>
            <a:ext cx="4654276" cy="6870127"/>
          </a:xfrm>
          <a:prstGeom prst="rect">
            <a:avLst/>
          </a:prstGeom>
          <a:noFill/>
          <a:ln>
            <a:noFill/>
          </a:ln>
        </p:spPr>
      </p:pic>
      <p:sp>
        <p:nvSpPr>
          <p:cNvPr id="269" name="Google Shape;269;p15"/>
          <p:cNvSpPr txBox="1">
            <a:spLocks noGrp="1"/>
          </p:cNvSpPr>
          <p:nvPr>
            <p:ph type="body" idx="1"/>
          </p:nvPr>
        </p:nvSpPr>
        <p:spPr>
          <a:xfrm>
            <a:off x="4795736" y="807396"/>
            <a:ext cx="7396263" cy="5061698"/>
          </a:xfrm>
          <a:prstGeom prst="rect">
            <a:avLst/>
          </a:prstGeom>
          <a:noFill/>
          <a:ln>
            <a:noFill/>
          </a:ln>
        </p:spPr>
        <p:txBody>
          <a:bodyPr spcFirstLastPara="1" wrap="square" lIns="0" tIns="45700" rIns="0" bIns="45700" anchor="t" anchorCtr="0">
            <a:noAutofit/>
          </a:bodyPr>
          <a:lstStyle/>
          <a:p>
            <a:pPr marL="0" lvl="0" indent="0" algn="l" rtl="0">
              <a:lnSpc>
                <a:spcPct val="150000"/>
              </a:lnSpc>
              <a:spcBef>
                <a:spcPts val="0"/>
              </a:spcBef>
              <a:spcAft>
                <a:spcPts val="0"/>
              </a:spcAft>
              <a:buSzPts val="1700"/>
              <a:buNone/>
            </a:pPr>
            <a:r>
              <a:rPr lang="en-US" b="1" i="0" dirty="0">
                <a:latin typeface="Arial"/>
                <a:ea typeface="Arial"/>
                <a:cs typeface="Arial"/>
                <a:sym typeface="Arial"/>
              </a:rPr>
              <a:t>It has some features of cognitive games and serious games:</a:t>
            </a:r>
            <a:endParaRPr b="1" dirty="0"/>
          </a:p>
          <a:p>
            <a:pPr marL="0" lvl="0" indent="0" algn="l" rtl="0">
              <a:lnSpc>
                <a:spcPct val="150000"/>
              </a:lnSpc>
              <a:spcBef>
                <a:spcPts val="1400"/>
              </a:spcBef>
              <a:spcAft>
                <a:spcPts val="0"/>
              </a:spcAft>
              <a:buSzPts val="1700"/>
              <a:buNone/>
            </a:pPr>
            <a:r>
              <a:rPr lang="en-US" b="1" i="0" dirty="0">
                <a:latin typeface="Arial"/>
                <a:ea typeface="Arial"/>
                <a:cs typeface="Arial"/>
                <a:sym typeface="Arial"/>
              </a:rPr>
              <a:t>Use cards as stimuli to write.</a:t>
            </a:r>
            <a:endParaRPr b="1" dirty="0"/>
          </a:p>
          <a:p>
            <a:pPr marL="0" lvl="0" indent="0" algn="l" rtl="0">
              <a:lnSpc>
                <a:spcPct val="150000"/>
              </a:lnSpc>
              <a:spcBef>
                <a:spcPts val="1400"/>
              </a:spcBef>
              <a:spcAft>
                <a:spcPts val="0"/>
              </a:spcAft>
              <a:buSzPts val="1700"/>
              <a:buNone/>
            </a:pPr>
            <a:r>
              <a:rPr lang="en-US" b="1" i="0" dirty="0">
                <a:latin typeface="Arial"/>
                <a:ea typeface="Arial"/>
                <a:cs typeface="Arial"/>
                <a:sym typeface="Arial"/>
              </a:rPr>
              <a:t>It has structured activity with a path that allows you to get to the end of the game.</a:t>
            </a:r>
            <a:endParaRPr b="1" dirty="0"/>
          </a:p>
          <a:p>
            <a:pPr marL="0" lvl="0" indent="0" algn="l" rtl="0">
              <a:lnSpc>
                <a:spcPct val="150000"/>
              </a:lnSpc>
              <a:spcBef>
                <a:spcPts val="1400"/>
              </a:spcBef>
              <a:spcAft>
                <a:spcPts val="0"/>
              </a:spcAft>
              <a:buSzPts val="1700"/>
              <a:buNone/>
            </a:pPr>
            <a:r>
              <a:rPr lang="en-US" b="1" i="0" dirty="0">
                <a:latin typeface="Arial"/>
                <a:ea typeface="Arial"/>
                <a:cs typeface="Arial"/>
                <a:sym typeface="Arial"/>
              </a:rPr>
              <a:t>It has simple instructions.</a:t>
            </a:r>
            <a:endParaRPr b="1" dirty="0"/>
          </a:p>
          <a:p>
            <a:pPr marL="0" lvl="0" indent="0" algn="l" rtl="0">
              <a:lnSpc>
                <a:spcPct val="150000"/>
              </a:lnSpc>
              <a:spcBef>
                <a:spcPts val="1400"/>
              </a:spcBef>
              <a:spcAft>
                <a:spcPts val="0"/>
              </a:spcAft>
              <a:buSzPts val="1700"/>
              <a:buNone/>
            </a:pPr>
            <a:r>
              <a:rPr lang="en-US" b="1" i="0" dirty="0">
                <a:latin typeface="Arial"/>
                <a:ea typeface="Arial"/>
                <a:cs typeface="Arial"/>
                <a:sym typeface="Arial"/>
              </a:rPr>
              <a:t>It allows you to acquire new skills or consolidate those present (how to play online games).</a:t>
            </a:r>
            <a:endParaRPr b="1" dirty="0"/>
          </a:p>
          <a:p>
            <a:pPr marL="0" lvl="0" indent="0" algn="l" rtl="0">
              <a:lnSpc>
                <a:spcPct val="150000"/>
              </a:lnSpc>
              <a:spcBef>
                <a:spcPts val="1400"/>
              </a:spcBef>
              <a:spcAft>
                <a:spcPts val="0"/>
              </a:spcAft>
              <a:buSzPts val="1700"/>
              <a:buNone/>
            </a:pPr>
            <a:r>
              <a:rPr lang="en-US" b="1" i="0" dirty="0">
                <a:latin typeface="Arial"/>
                <a:ea typeface="Arial"/>
                <a:cs typeface="Arial"/>
                <a:sym typeface="Arial"/>
              </a:rPr>
              <a:t>It allows to measure the progress achieved. (cards used, written products). It favors the valorization and the gratification tied to the task.</a:t>
            </a:r>
            <a:endParaRPr b="1" dirty="0">
              <a:latin typeface="Arial"/>
              <a:ea typeface="Arial"/>
              <a:cs typeface="Arial"/>
              <a:sym typeface="Arial"/>
            </a:endParaRPr>
          </a:p>
        </p:txBody>
      </p:sp>
      <p:sp>
        <p:nvSpPr>
          <p:cNvPr id="270" name="Google Shape;270;p15"/>
          <p:cNvSpPr txBox="1">
            <a:spLocks noGrp="1"/>
          </p:cNvSpPr>
          <p:nvPr>
            <p:ph type="ftr" idx="11"/>
          </p:nvPr>
        </p:nvSpPr>
        <p:spPr>
          <a:xfrm>
            <a:off x="5181601" y="6459785"/>
            <a:ext cx="3739340" cy="365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rgbClr val="3F3F3F"/>
                </a:solidFill>
              </a:rPr>
              <a:t>DR.SSA GRAZIA CHIARINI E DR.SSA SARA CALCINI</a:t>
            </a:r>
            <a:endParaRPr/>
          </a:p>
        </p:txBody>
      </p:sp>
      <p:sp>
        <p:nvSpPr>
          <p:cNvPr id="271" name="Google Shape;271;p1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3F3F3F"/>
                </a:solidFill>
              </a:rPr>
              <a:t>18</a:t>
            </a:fld>
            <a:endParaRPr>
              <a:solidFill>
                <a:srgbClr val="3F3F3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6"/>
          <p:cNvSpPr/>
          <p:nvPr/>
        </p:nvSpPr>
        <p:spPr>
          <a:xfrm>
            <a:off x="0" y="-58985"/>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7" name="Google Shape;277;p16"/>
          <p:cNvSpPr txBox="1">
            <a:spLocks noGrp="1"/>
          </p:cNvSpPr>
          <p:nvPr>
            <p:ph type="title"/>
          </p:nvPr>
        </p:nvSpPr>
        <p:spPr>
          <a:xfrm>
            <a:off x="6411685" y="291832"/>
            <a:ext cx="5127171" cy="817121"/>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400"/>
              <a:buFont typeface="Calibri"/>
              <a:buNone/>
            </a:pPr>
            <a:r>
              <a:rPr lang="en-US" sz="4000" b="1" dirty="0"/>
              <a:t>My Life The Game</a:t>
            </a:r>
            <a:endParaRPr sz="4000" b="1" dirty="0"/>
          </a:p>
        </p:txBody>
      </p:sp>
      <p:pic>
        <p:nvPicPr>
          <p:cNvPr id="278" name="Google Shape;278;p16" descr="My Life Time Line Template | Technology lesson plans, Technology lesson,  Social studies lesson"/>
          <p:cNvPicPr preferRelativeResize="0"/>
          <p:nvPr/>
        </p:nvPicPr>
        <p:blipFill rotWithShape="1">
          <a:blip r:embed="rId3">
            <a:alphaModFix/>
          </a:blip>
          <a:srcRect/>
          <a:stretch/>
        </p:blipFill>
        <p:spPr>
          <a:xfrm>
            <a:off x="0" y="1234421"/>
            <a:ext cx="5451627" cy="4171320"/>
          </a:xfrm>
          <a:prstGeom prst="rect">
            <a:avLst/>
          </a:prstGeom>
          <a:noFill/>
          <a:ln>
            <a:noFill/>
          </a:ln>
        </p:spPr>
      </p:pic>
      <p:cxnSp>
        <p:nvCxnSpPr>
          <p:cNvPr id="279" name="Google Shape;279;p16"/>
          <p:cNvCxnSpPr/>
          <p:nvPr/>
        </p:nvCxnSpPr>
        <p:spPr>
          <a:xfrm>
            <a:off x="6411684" y="2086188"/>
            <a:ext cx="4748808"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280" name="Google Shape;280;p16"/>
          <p:cNvSpPr txBox="1">
            <a:spLocks noGrp="1"/>
          </p:cNvSpPr>
          <p:nvPr>
            <p:ph type="body" idx="1"/>
          </p:nvPr>
        </p:nvSpPr>
        <p:spPr>
          <a:xfrm>
            <a:off x="5671226" y="1234421"/>
            <a:ext cx="5867630" cy="5040909"/>
          </a:xfrm>
          <a:prstGeom prst="rect">
            <a:avLst/>
          </a:prstGeom>
          <a:noFill/>
          <a:ln>
            <a:noFill/>
          </a:ln>
        </p:spPr>
        <p:txBody>
          <a:bodyPr spcFirstLastPara="1" wrap="square" lIns="0" tIns="45700" rIns="0" bIns="45700" anchor="t" anchorCtr="0">
            <a:normAutofit/>
          </a:bodyPr>
          <a:lstStyle/>
          <a:p>
            <a:pPr marL="91440" lvl="0" indent="-127000" algn="l" rtl="0">
              <a:lnSpc>
                <a:spcPct val="150000"/>
              </a:lnSpc>
              <a:spcBef>
                <a:spcPts val="0"/>
              </a:spcBef>
              <a:spcAft>
                <a:spcPts val="0"/>
              </a:spcAft>
              <a:buSzPts val="2000"/>
              <a:buChar char=" "/>
            </a:pPr>
            <a:r>
              <a:rPr lang="en-US" sz="2400" b="1" i="0" dirty="0"/>
              <a:t>The stimuli of the cards have a chronological disposition from the first memory to the adult age, a TimeLine.</a:t>
            </a:r>
            <a:endParaRPr sz="2400" b="1" dirty="0"/>
          </a:p>
          <a:p>
            <a:pPr marL="91440" lvl="0" indent="-127000" algn="l" rtl="0">
              <a:lnSpc>
                <a:spcPct val="150000"/>
              </a:lnSpc>
              <a:spcBef>
                <a:spcPts val="1400"/>
              </a:spcBef>
              <a:spcAft>
                <a:spcPts val="0"/>
              </a:spcAft>
              <a:buSzPts val="2000"/>
              <a:buChar char=" "/>
            </a:pPr>
            <a:r>
              <a:rPr lang="en-US" sz="2400" b="1" i="0" dirty="0"/>
              <a:t>You can find specific topics to write about: work, studies, health, love, dark events and so on.</a:t>
            </a:r>
            <a:endParaRPr sz="2400" b="1" dirty="0"/>
          </a:p>
          <a:p>
            <a:pPr marL="91440" lvl="0" indent="-127000" algn="l" rtl="0">
              <a:lnSpc>
                <a:spcPct val="150000"/>
              </a:lnSpc>
              <a:spcBef>
                <a:spcPts val="1400"/>
              </a:spcBef>
              <a:spcAft>
                <a:spcPts val="0"/>
              </a:spcAft>
              <a:buSzPts val="2000"/>
              <a:buChar char=" "/>
            </a:pPr>
            <a:r>
              <a:rPr lang="en-US" sz="2400" b="1" i="0" dirty="0"/>
              <a:t>At the end of the game we can save our writings in PDF.</a:t>
            </a:r>
            <a:endParaRPr sz="2400" b="1" i="0" dirty="0"/>
          </a:p>
          <a:p>
            <a:pPr marL="91440" lvl="0" indent="0" algn="l" rtl="0">
              <a:lnSpc>
                <a:spcPct val="90000"/>
              </a:lnSpc>
              <a:spcBef>
                <a:spcPts val="1400"/>
              </a:spcBef>
              <a:spcAft>
                <a:spcPts val="0"/>
              </a:spcAft>
              <a:buSzPts val="2000"/>
              <a:buNone/>
            </a:pPr>
            <a:endParaRPr b="1" dirty="0">
              <a:latin typeface="Arial"/>
              <a:ea typeface="Arial"/>
              <a:cs typeface="Arial"/>
              <a:sym typeface="Arial"/>
            </a:endParaRPr>
          </a:p>
        </p:txBody>
      </p:sp>
      <p:sp>
        <p:nvSpPr>
          <p:cNvPr id="281" name="Google Shape;281;p16"/>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6"/>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284" name="Google Shape;284;p1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
          <p:cNvSpPr txBox="1">
            <a:spLocks noGrp="1"/>
          </p:cNvSpPr>
          <p:nvPr>
            <p:ph type="title"/>
          </p:nvPr>
        </p:nvSpPr>
        <p:spPr>
          <a:xfrm>
            <a:off x="1097280" y="286603"/>
            <a:ext cx="10058400" cy="702303"/>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rgbClr val="3F3F3F"/>
              </a:buClr>
              <a:buSzPct val="100000"/>
              <a:buFont typeface="Calibri"/>
              <a:buNone/>
            </a:pPr>
            <a:r>
              <a:rPr lang="en-US" sz="4000" b="1" dirty="0"/>
              <a:t>Life is a game</a:t>
            </a:r>
            <a:endParaRPr sz="4000" b="1" dirty="0"/>
          </a:p>
        </p:txBody>
      </p:sp>
      <p:sp>
        <p:nvSpPr>
          <p:cNvPr id="118" name="Google Shape;118;p2"/>
          <p:cNvSpPr txBox="1">
            <a:spLocks noGrp="1"/>
          </p:cNvSpPr>
          <p:nvPr>
            <p:ph type="body" idx="1"/>
          </p:nvPr>
        </p:nvSpPr>
        <p:spPr>
          <a:xfrm>
            <a:off x="486383" y="988906"/>
            <a:ext cx="7065884" cy="5254876"/>
          </a:xfrm>
          <a:prstGeom prst="rect">
            <a:avLst/>
          </a:prstGeom>
          <a:noFill/>
          <a:ln>
            <a:noFill/>
          </a:ln>
        </p:spPr>
        <p:txBody>
          <a:bodyPr spcFirstLastPara="1" wrap="square" lIns="0" tIns="45700" rIns="0" bIns="45700" anchor="t" anchorCtr="0">
            <a:noAutofit/>
          </a:bodyPr>
          <a:lstStyle/>
          <a:p>
            <a:pPr marL="91440" lvl="0" indent="-127000" algn="l" rtl="0">
              <a:lnSpc>
                <a:spcPct val="200000"/>
              </a:lnSpc>
              <a:spcBef>
                <a:spcPts val="0"/>
              </a:spcBef>
              <a:spcAft>
                <a:spcPts val="0"/>
              </a:spcAft>
              <a:buSzPts val="2000"/>
              <a:buChar char=" "/>
            </a:pPr>
            <a:r>
              <a:rPr lang="en-US" sz="2400" b="1" dirty="0"/>
              <a:t>If we think about our adventures and tell them to some friends or relatives, we realize that our life has been like a kind of game. A game made of many matches, now won, now lost.</a:t>
            </a:r>
            <a:endParaRPr sz="2400" b="1" dirty="0"/>
          </a:p>
          <a:p>
            <a:pPr marL="91440" lvl="0" indent="-127000" algn="l" rtl="0">
              <a:lnSpc>
                <a:spcPct val="200000"/>
              </a:lnSpc>
              <a:spcBef>
                <a:spcPts val="1400"/>
              </a:spcBef>
              <a:spcAft>
                <a:spcPts val="0"/>
              </a:spcAft>
              <a:buSzPts val="2000"/>
              <a:buChar char=" "/>
            </a:pPr>
            <a:r>
              <a:rPr lang="en-US" sz="2400" b="1" dirty="0"/>
              <a:t>When we write down our memories, we put them one after the other, aligning them like the cards of a game, on a table. </a:t>
            </a:r>
            <a:endParaRPr sz="2400" b="1" dirty="0"/>
          </a:p>
        </p:txBody>
      </p:sp>
      <p:pic>
        <p:nvPicPr>
          <p:cNvPr id="119" name="Google Shape;119;p2" descr="Il gioco della vita. Kit autobiografico. Trenta proposte per il piacere di  raccontarsi by Duccio Demetrio"/>
          <p:cNvPicPr preferRelativeResize="0"/>
          <p:nvPr/>
        </p:nvPicPr>
        <p:blipFill rotWithShape="1">
          <a:blip r:embed="rId3">
            <a:alphaModFix/>
          </a:blip>
          <a:srcRect l="6065" r="3616" b="5"/>
          <a:stretch/>
        </p:blipFill>
        <p:spPr>
          <a:xfrm>
            <a:off x="8020570" y="1916318"/>
            <a:ext cx="3135109" cy="3471012"/>
          </a:xfrm>
          <a:prstGeom prst="rect">
            <a:avLst/>
          </a:prstGeom>
          <a:noFill/>
          <a:ln>
            <a:noFill/>
          </a:ln>
        </p:spPr>
      </p:pic>
      <p:sp>
        <p:nvSpPr>
          <p:cNvPr id="120" name="Google Shape;120;p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121" name="Google Shape;121;p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7"/>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7"/>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1" name="Google Shape;291;p17"/>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
        <p:nvSpPr>
          <p:cNvPr id="292" name="Google Shape;292;p17"/>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3" name="Google Shape;293;p17"/>
          <p:cNvSpPr txBox="1">
            <a:spLocks noGrp="1"/>
          </p:cNvSpPr>
          <p:nvPr>
            <p:ph type="title"/>
          </p:nvPr>
        </p:nvSpPr>
        <p:spPr>
          <a:xfrm>
            <a:off x="633999" y="5193794"/>
            <a:ext cx="10909073" cy="555304"/>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rgbClr val="262626"/>
              </a:buClr>
              <a:buSzPts val="4400"/>
              <a:buFont typeface="Calibri"/>
              <a:buNone/>
            </a:pPr>
            <a:r>
              <a:rPr lang="en-US" sz="4000" b="1" dirty="0">
                <a:solidFill>
                  <a:srgbClr val="262626"/>
                </a:solidFill>
              </a:rPr>
              <a:t>Other graphic symbols representing human life</a:t>
            </a:r>
            <a:endParaRPr sz="4000" b="1" dirty="0"/>
          </a:p>
        </p:txBody>
      </p:sp>
      <p:pic>
        <p:nvPicPr>
          <p:cNvPr id="294" name="Google Shape;294;p17" descr="L'Arte di Narrarsi - Pax Mundi"/>
          <p:cNvPicPr preferRelativeResize="0"/>
          <p:nvPr/>
        </p:nvPicPr>
        <p:blipFill rotWithShape="1">
          <a:blip r:embed="rId3">
            <a:alphaModFix/>
          </a:blip>
          <a:srcRect/>
          <a:stretch/>
        </p:blipFill>
        <p:spPr>
          <a:xfrm>
            <a:off x="738170" y="640080"/>
            <a:ext cx="3107359" cy="3602736"/>
          </a:xfrm>
          <a:prstGeom prst="rect">
            <a:avLst/>
          </a:prstGeom>
          <a:noFill/>
          <a:ln>
            <a:noFill/>
          </a:ln>
        </p:spPr>
      </p:pic>
      <p:sp>
        <p:nvSpPr>
          <p:cNvPr id="295" name="Google Shape;295;p17"/>
          <p:cNvSpPr/>
          <p:nvPr/>
        </p:nvSpPr>
        <p:spPr>
          <a:xfrm>
            <a:off x="4158553"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96" name="Google Shape;296;p17" descr="NoiVastesi: La scala della vita"/>
          <p:cNvPicPr preferRelativeResize="0"/>
          <p:nvPr/>
        </p:nvPicPr>
        <p:blipFill rotWithShape="1">
          <a:blip r:embed="rId4">
            <a:alphaModFix/>
          </a:blip>
          <a:srcRect/>
          <a:stretch/>
        </p:blipFill>
        <p:spPr>
          <a:xfrm>
            <a:off x="4432872" y="1190872"/>
            <a:ext cx="3312785" cy="2501152"/>
          </a:xfrm>
          <a:prstGeom prst="rect">
            <a:avLst/>
          </a:prstGeom>
          <a:noFill/>
          <a:ln>
            <a:noFill/>
          </a:ln>
        </p:spPr>
      </p:pic>
      <p:sp>
        <p:nvSpPr>
          <p:cNvPr id="297" name="Google Shape;297;p17"/>
          <p:cNvSpPr/>
          <p:nvPr/>
        </p:nvSpPr>
        <p:spPr>
          <a:xfrm>
            <a:off x="7955969"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98" name="Google Shape;298;p17" descr="Piramide di Maslow, Piramide di Maslow e Marketing, I Bisogni di Maslow"/>
          <p:cNvPicPr preferRelativeResize="0">
            <a:picLocks noGrp="1"/>
          </p:cNvPicPr>
          <p:nvPr>
            <p:ph type="body" idx="1"/>
          </p:nvPr>
        </p:nvPicPr>
        <p:blipFill rotWithShape="1">
          <a:blip r:embed="rId5">
            <a:alphaModFix/>
          </a:blip>
          <a:srcRect/>
          <a:stretch/>
        </p:blipFill>
        <p:spPr>
          <a:xfrm>
            <a:off x="8230289" y="785056"/>
            <a:ext cx="3312784" cy="3312784"/>
          </a:xfrm>
          <a:prstGeom prst="rect">
            <a:avLst/>
          </a:prstGeom>
          <a:noFill/>
          <a:ln>
            <a:noFill/>
          </a:ln>
        </p:spPr>
      </p:pic>
      <p:cxnSp>
        <p:nvCxnSpPr>
          <p:cNvPr id="299" name="Google Shape;299;p17"/>
          <p:cNvCxnSpPr/>
          <p:nvPr/>
        </p:nvCxnSpPr>
        <p:spPr>
          <a:xfrm>
            <a:off x="721086" y="5618770"/>
            <a:ext cx="1051560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300" name="Google Shape;300;p17"/>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7"/>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cap="none">
                <a:solidFill>
                  <a:srgbClr val="FFFFFF"/>
                </a:solidFill>
                <a:latin typeface="Calibri"/>
                <a:ea typeface="Calibri"/>
                <a:cs typeface="Calibri"/>
                <a:sym typeface="Calibri"/>
              </a:rPr>
              <a:t>DR.SSA GRAZIA CHIARINI E DR.SSA SARA CALCINI</a:t>
            </a:r>
            <a:endParaRPr/>
          </a:p>
        </p:txBody>
      </p:sp>
      <p:sp>
        <p:nvSpPr>
          <p:cNvPr id="303" name="Google Shape;303;p1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20</a:t>
            </a:fld>
            <a:endParaRPr/>
          </a:p>
        </p:txBody>
      </p:sp>
      <p:sp>
        <p:nvSpPr>
          <p:cNvPr id="304" name="Google Shape;304;p17"/>
          <p:cNvSpPr txBox="1"/>
          <p:nvPr/>
        </p:nvSpPr>
        <p:spPr>
          <a:xfrm>
            <a:off x="967491" y="4116355"/>
            <a:ext cx="271869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a:solidFill>
                  <a:schemeClr val="dk1"/>
                </a:solidFill>
                <a:latin typeface="Calibri"/>
                <a:ea typeface="Calibri"/>
                <a:cs typeface="Calibri"/>
                <a:sym typeface="Calibri"/>
              </a:rPr>
              <a:t>Spiral</a:t>
            </a:r>
            <a:endParaRPr sz="2800" b="1" i="0" u="none" strike="noStrike" cap="none">
              <a:solidFill>
                <a:schemeClr val="dk1"/>
              </a:solidFill>
              <a:latin typeface="Calibri"/>
              <a:ea typeface="Calibri"/>
              <a:cs typeface="Calibri"/>
              <a:sym typeface="Calibri"/>
            </a:endParaRPr>
          </a:p>
        </p:txBody>
      </p:sp>
      <p:sp>
        <p:nvSpPr>
          <p:cNvPr id="305" name="Google Shape;305;p17"/>
          <p:cNvSpPr txBox="1"/>
          <p:nvPr/>
        </p:nvSpPr>
        <p:spPr>
          <a:xfrm>
            <a:off x="4972364" y="4242816"/>
            <a:ext cx="231512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a:solidFill>
                  <a:schemeClr val="dk1"/>
                </a:solidFill>
                <a:latin typeface="Calibri"/>
                <a:ea typeface="Calibri"/>
                <a:cs typeface="Calibri"/>
                <a:sym typeface="Calibri"/>
              </a:rPr>
              <a:t>Scale</a:t>
            </a:r>
            <a:endParaRPr/>
          </a:p>
        </p:txBody>
      </p:sp>
      <p:sp>
        <p:nvSpPr>
          <p:cNvPr id="306" name="Google Shape;306;p17"/>
          <p:cNvSpPr txBox="1"/>
          <p:nvPr/>
        </p:nvSpPr>
        <p:spPr>
          <a:xfrm>
            <a:off x="9153236" y="4242816"/>
            <a:ext cx="181569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a:solidFill>
                  <a:schemeClr val="dk1"/>
                </a:solidFill>
                <a:latin typeface="Calibri"/>
                <a:ea typeface="Calibri"/>
                <a:cs typeface="Calibri"/>
                <a:sym typeface="Calibri"/>
              </a:rPr>
              <a:t>Pyramid</a:t>
            </a:r>
            <a:endParaRPr sz="2800" b="1">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8"/>
          <p:cNvSpPr/>
          <p:nvPr/>
        </p:nvSpPr>
        <p:spPr>
          <a:xfrm>
            <a:off x="0" y="1"/>
            <a:ext cx="12192000" cy="6857999"/>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2" name="Google Shape;312;p18"/>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3" name="Google Shape;313;p18"/>
          <p:cNvSpPr txBox="1">
            <a:spLocks noGrp="1"/>
          </p:cNvSpPr>
          <p:nvPr>
            <p:ph type="title"/>
          </p:nvPr>
        </p:nvSpPr>
        <p:spPr>
          <a:xfrm>
            <a:off x="4786009" y="-12127"/>
            <a:ext cx="7405971" cy="123781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800"/>
              <a:buFont typeface="Calibri"/>
              <a:buNone/>
            </a:pPr>
            <a:r>
              <a:rPr lang="en-US" sz="4000" b="1" dirty="0"/>
              <a:t>The cards of the Game </a:t>
            </a:r>
            <a:br>
              <a:rPr lang="en-US" dirty="0">
                <a:latin typeface="Calibri"/>
                <a:ea typeface="Calibri"/>
                <a:cs typeface="Calibri"/>
                <a:sym typeface="Calibri"/>
              </a:rPr>
            </a:br>
            <a:endParaRPr dirty="0"/>
          </a:p>
        </p:txBody>
      </p:sp>
      <p:pic>
        <p:nvPicPr>
          <p:cNvPr id="314" name="Google Shape;314;p18" descr="Immagine che contiene persona, interni&#10;&#10;Descrizione generata automaticamente"/>
          <p:cNvPicPr preferRelativeResize="0"/>
          <p:nvPr/>
        </p:nvPicPr>
        <p:blipFill rotWithShape="1">
          <a:blip r:embed="rId3">
            <a:alphaModFix/>
          </a:blip>
          <a:srcRect l="1447" r="30804" b="-2"/>
          <a:stretch/>
        </p:blipFill>
        <p:spPr>
          <a:xfrm>
            <a:off x="20" y="-12128"/>
            <a:ext cx="4202064" cy="6471913"/>
          </a:xfrm>
          <a:prstGeom prst="rect">
            <a:avLst/>
          </a:prstGeom>
          <a:noFill/>
          <a:ln>
            <a:noFill/>
          </a:ln>
        </p:spPr>
      </p:pic>
      <p:cxnSp>
        <p:nvCxnSpPr>
          <p:cNvPr id="315" name="Google Shape;315;p18"/>
          <p:cNvCxnSpPr/>
          <p:nvPr/>
        </p:nvCxnSpPr>
        <p:spPr>
          <a:xfrm>
            <a:off x="5287617" y="2085703"/>
            <a:ext cx="6170686"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316" name="Google Shape;316;p18"/>
          <p:cNvSpPr txBox="1">
            <a:spLocks noGrp="1"/>
          </p:cNvSpPr>
          <p:nvPr>
            <p:ph type="body" idx="1"/>
          </p:nvPr>
        </p:nvSpPr>
        <p:spPr>
          <a:xfrm>
            <a:off x="4654296" y="603115"/>
            <a:ext cx="7405971" cy="6221795"/>
          </a:xfrm>
          <a:prstGeom prst="rect">
            <a:avLst/>
          </a:prstGeom>
          <a:noFill/>
          <a:ln>
            <a:noFill/>
          </a:ln>
        </p:spPr>
        <p:txBody>
          <a:bodyPr spcFirstLastPara="1" wrap="square" lIns="0" tIns="45700" rIns="0" bIns="45700" anchor="t" anchorCtr="0">
            <a:noAutofit/>
          </a:bodyPr>
          <a:lstStyle/>
          <a:p>
            <a:pPr marL="91440" lvl="0" indent="-114300" algn="l" rtl="0">
              <a:lnSpc>
                <a:spcPct val="150000"/>
              </a:lnSpc>
              <a:spcBef>
                <a:spcPts val="0"/>
              </a:spcBef>
              <a:spcAft>
                <a:spcPts val="0"/>
              </a:spcAft>
              <a:buSzPts val="1800"/>
              <a:buChar char=" "/>
            </a:pPr>
            <a:r>
              <a:rPr lang="en-US" sz="2400" b="1" i="0" dirty="0"/>
              <a:t>The cards are solicitations that have to bring back memories and events that happened during life.                                                                                                  </a:t>
            </a:r>
            <a:endParaRPr sz="2400" b="1" dirty="0"/>
          </a:p>
          <a:p>
            <a:pPr marL="91440" lvl="0" indent="-114300" algn="l" rtl="0">
              <a:lnSpc>
                <a:spcPct val="150000"/>
              </a:lnSpc>
              <a:spcBef>
                <a:spcPts val="1400"/>
              </a:spcBef>
              <a:spcAft>
                <a:spcPts val="0"/>
              </a:spcAft>
              <a:buSzPts val="1800"/>
              <a:buChar char=" "/>
            </a:pPr>
            <a:r>
              <a:rPr lang="en-US" sz="2400" b="1" i="0" dirty="0"/>
              <a:t>The images and the words are deliberately essential.</a:t>
            </a:r>
            <a:endParaRPr sz="2400" b="1" dirty="0"/>
          </a:p>
          <a:p>
            <a:pPr marL="91440" lvl="0" indent="-114300" algn="l" rtl="0">
              <a:lnSpc>
                <a:spcPct val="150000"/>
              </a:lnSpc>
              <a:spcBef>
                <a:spcPts val="1400"/>
              </a:spcBef>
              <a:spcAft>
                <a:spcPts val="0"/>
              </a:spcAft>
              <a:buSzPts val="1800"/>
              <a:buChar char=" "/>
            </a:pPr>
            <a:r>
              <a:rPr lang="en-US" sz="2400" b="1" dirty="0"/>
              <a:t>There is a description of the image for the blinds. </a:t>
            </a:r>
            <a:endParaRPr sz="2400" b="1" dirty="0"/>
          </a:p>
          <a:p>
            <a:pPr marL="91440" lvl="0" indent="-114300" algn="l" rtl="0">
              <a:lnSpc>
                <a:spcPct val="150000"/>
              </a:lnSpc>
              <a:spcBef>
                <a:spcPts val="1400"/>
              </a:spcBef>
              <a:spcAft>
                <a:spcPts val="0"/>
              </a:spcAft>
              <a:buSzPts val="1800"/>
              <a:buChar char=" "/>
            </a:pPr>
            <a:r>
              <a:rPr lang="en-US" sz="2400" b="1" i="0" dirty="0"/>
              <a:t>There are some writing proposals to start.  </a:t>
            </a:r>
            <a:endParaRPr sz="2400" b="1" dirty="0"/>
          </a:p>
          <a:p>
            <a:pPr marL="91440" lvl="0" indent="-114300" algn="l" rtl="0">
              <a:lnSpc>
                <a:spcPct val="150000"/>
              </a:lnSpc>
              <a:spcBef>
                <a:spcPts val="1400"/>
              </a:spcBef>
              <a:spcAft>
                <a:spcPts val="0"/>
              </a:spcAft>
              <a:buSzPts val="1800"/>
              <a:buChar char=" "/>
            </a:pPr>
            <a:r>
              <a:rPr lang="en-US" sz="2400" b="1" dirty="0"/>
              <a:t>We can find other proposals on the manual.</a:t>
            </a:r>
            <a:endParaRPr sz="2400" b="1" i="0" dirty="0"/>
          </a:p>
          <a:p>
            <a:pPr marL="91440" lvl="0" indent="-114300" algn="l" rtl="0">
              <a:lnSpc>
                <a:spcPct val="150000"/>
              </a:lnSpc>
              <a:spcBef>
                <a:spcPts val="1400"/>
              </a:spcBef>
              <a:spcAft>
                <a:spcPts val="0"/>
              </a:spcAft>
              <a:buSzPts val="1800"/>
              <a:buChar char=" "/>
            </a:pPr>
            <a:r>
              <a:rPr lang="en-US" sz="2400" b="1" i="0" dirty="0"/>
              <a:t>Players write and then proceed in the game.</a:t>
            </a:r>
            <a:endParaRPr sz="2400" b="1" dirty="0"/>
          </a:p>
          <a:p>
            <a:pPr marL="91440" lvl="0" indent="-114300" algn="l" rtl="0">
              <a:lnSpc>
                <a:spcPct val="150000"/>
              </a:lnSpc>
              <a:spcBef>
                <a:spcPts val="1400"/>
              </a:spcBef>
              <a:spcAft>
                <a:spcPts val="0"/>
              </a:spcAft>
              <a:buSzPts val="1800"/>
              <a:buChar char=" "/>
            </a:pPr>
            <a:r>
              <a:rPr lang="en-US" sz="2400" b="1" i="0" dirty="0"/>
              <a:t>Memories can be short sentences, autobiographical fragments, sensory memories, facts. </a:t>
            </a:r>
            <a:endParaRPr sz="2400" b="1" dirty="0"/>
          </a:p>
        </p:txBody>
      </p:sp>
      <p:sp>
        <p:nvSpPr>
          <p:cNvPr id="317" name="Google Shape;317;p18"/>
          <p:cNvSpPr txBox="1">
            <a:spLocks noGrp="1"/>
          </p:cNvSpPr>
          <p:nvPr>
            <p:ph type="ftr" idx="11"/>
          </p:nvPr>
        </p:nvSpPr>
        <p:spPr>
          <a:xfrm>
            <a:off x="5181601" y="6459785"/>
            <a:ext cx="3739340" cy="365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rgbClr val="3F3F3F"/>
                </a:solidFill>
              </a:rPr>
              <a:t>DR.SSA GRAZIA CHIARINI E DR.SSA SARA CALCINI</a:t>
            </a:r>
            <a:endParaRPr/>
          </a:p>
        </p:txBody>
      </p:sp>
      <p:sp>
        <p:nvSpPr>
          <p:cNvPr id="318" name="Google Shape;318;p1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3F3F3F"/>
                </a:solidFill>
              </a:rPr>
              <a:t>21</a:t>
            </a:fld>
            <a:endParaRPr>
              <a:solidFill>
                <a:srgbClr val="3F3F3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9"/>
          <p:cNvSpPr txBox="1">
            <a:spLocks noGrp="1"/>
          </p:cNvSpPr>
          <p:nvPr>
            <p:ph type="title"/>
          </p:nvPr>
        </p:nvSpPr>
        <p:spPr>
          <a:xfrm>
            <a:off x="1097280" y="286604"/>
            <a:ext cx="10058400" cy="96844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ct val="100000"/>
              <a:buFont typeface="Calibri"/>
              <a:buNone/>
            </a:pPr>
            <a:r>
              <a:rPr lang="en-US" sz="4400" b="1" dirty="0"/>
              <a:t>To make a deck of cards we have chosen</a:t>
            </a:r>
            <a:r>
              <a:rPr lang="en-US" b="1" dirty="0"/>
              <a:t>: </a:t>
            </a:r>
            <a:endParaRPr b="1" dirty="0"/>
          </a:p>
        </p:txBody>
      </p:sp>
      <p:grpSp>
        <p:nvGrpSpPr>
          <p:cNvPr id="324" name="Google Shape;324;p19"/>
          <p:cNvGrpSpPr/>
          <p:nvPr/>
        </p:nvGrpSpPr>
        <p:grpSpPr>
          <a:xfrm>
            <a:off x="3863143" y="1845905"/>
            <a:ext cx="4526673" cy="4023016"/>
            <a:chOff x="2765863" y="171"/>
            <a:chExt cx="4526673" cy="4023016"/>
          </a:xfrm>
        </p:grpSpPr>
        <p:sp>
          <p:nvSpPr>
            <p:cNvPr id="325" name="Google Shape;325;p19"/>
            <p:cNvSpPr/>
            <p:nvPr/>
          </p:nvSpPr>
          <p:spPr>
            <a:xfrm>
              <a:off x="4309690" y="171"/>
              <a:ext cx="1439019" cy="935362"/>
            </a:xfrm>
            <a:prstGeom prst="roundRect">
              <a:avLst>
                <a:gd name="adj" fmla="val 16667"/>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txBox="1"/>
            <p:nvPr/>
          </p:nvSpPr>
          <p:spPr>
            <a:xfrm>
              <a:off x="4355351" y="45832"/>
              <a:ext cx="1347697" cy="84404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The number of cards</a:t>
              </a:r>
              <a:endParaRPr sz="1800">
                <a:solidFill>
                  <a:schemeClr val="lt1"/>
                </a:solidFill>
                <a:latin typeface="Calibri"/>
                <a:ea typeface="Calibri"/>
                <a:cs typeface="Calibri"/>
                <a:sym typeface="Calibri"/>
              </a:endParaRPr>
            </a:p>
          </p:txBody>
        </p:sp>
        <p:sp>
          <p:nvSpPr>
            <p:cNvPr id="327" name="Google Shape;327;p19"/>
            <p:cNvSpPr/>
            <p:nvPr/>
          </p:nvSpPr>
          <p:spPr>
            <a:xfrm>
              <a:off x="3485372" y="467852"/>
              <a:ext cx="3087654" cy="3087654"/>
            </a:xfrm>
            <a:custGeom>
              <a:avLst/>
              <a:gdLst/>
              <a:ahLst/>
              <a:cxnLst/>
              <a:rect l="l" t="t" r="r" b="b"/>
              <a:pathLst>
                <a:path w="120000" h="120000" extrusionOk="0">
                  <a:moveTo>
                    <a:pt x="88365" y="7128"/>
                  </a:moveTo>
                  <a:lnTo>
                    <a:pt x="88365" y="7128"/>
                  </a:lnTo>
                  <a:cubicBezTo>
                    <a:pt x="101978" y="14431"/>
                    <a:pt x="112249" y="26704"/>
                    <a:pt x="117041" y="41390"/>
                  </a:cubicBezTo>
                </a:path>
              </a:pathLst>
            </a:custGeom>
            <a:noFill/>
            <a:ln w="12700" cap="flat" cmpd="sng">
              <a:solidFill>
                <a:srgbClr val="BB582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5853517" y="1543998"/>
              <a:ext cx="1439019" cy="935362"/>
            </a:xfrm>
            <a:prstGeom prst="roundRect">
              <a:avLst>
                <a:gd name="adj" fmla="val 16667"/>
              </a:avLst>
            </a:prstGeom>
            <a:solidFill>
              <a:srgbClr val="3F7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txBox="1"/>
            <p:nvPr/>
          </p:nvSpPr>
          <p:spPr>
            <a:xfrm>
              <a:off x="5899178" y="1589659"/>
              <a:ext cx="1347697" cy="84404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The name of the deck </a:t>
              </a:r>
              <a:endParaRPr sz="1800">
                <a:solidFill>
                  <a:schemeClr val="lt1"/>
                </a:solidFill>
                <a:latin typeface="Calibri"/>
                <a:ea typeface="Calibri"/>
                <a:cs typeface="Calibri"/>
                <a:sym typeface="Calibri"/>
              </a:endParaRPr>
            </a:p>
          </p:txBody>
        </p:sp>
        <p:sp>
          <p:nvSpPr>
            <p:cNvPr id="330" name="Google Shape;330;p19"/>
            <p:cNvSpPr/>
            <p:nvPr/>
          </p:nvSpPr>
          <p:spPr>
            <a:xfrm>
              <a:off x="3485372" y="467852"/>
              <a:ext cx="3087654" cy="3087654"/>
            </a:xfrm>
            <a:custGeom>
              <a:avLst/>
              <a:gdLst/>
              <a:ahLst/>
              <a:cxnLst/>
              <a:rect l="l" t="t" r="r" b="b"/>
              <a:pathLst>
                <a:path w="120000" h="120000" extrusionOk="0">
                  <a:moveTo>
                    <a:pt x="117041" y="78609"/>
                  </a:moveTo>
                  <a:cubicBezTo>
                    <a:pt x="112250" y="93295"/>
                    <a:pt x="101978" y="105568"/>
                    <a:pt x="88365" y="112871"/>
                  </a:cubicBezTo>
                </a:path>
              </a:pathLst>
            </a:custGeom>
            <a:noFill/>
            <a:ln w="127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4309690" y="3087825"/>
              <a:ext cx="1439019" cy="935362"/>
            </a:xfrm>
            <a:prstGeom prst="roundRect">
              <a:avLst>
                <a:gd name="adj" fmla="val 16667"/>
              </a:avLst>
            </a:prstGeom>
            <a:solidFill>
              <a:srgbClr val="9B8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9"/>
            <p:cNvSpPr txBox="1"/>
            <p:nvPr/>
          </p:nvSpPr>
          <p:spPr>
            <a:xfrm>
              <a:off x="4355351" y="3133486"/>
              <a:ext cx="1347697" cy="84404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The theme of the deck</a:t>
              </a:r>
              <a:endParaRPr sz="1800">
                <a:solidFill>
                  <a:schemeClr val="lt1"/>
                </a:solidFill>
                <a:latin typeface="Calibri"/>
                <a:ea typeface="Calibri"/>
                <a:cs typeface="Calibri"/>
                <a:sym typeface="Calibri"/>
              </a:endParaRPr>
            </a:p>
          </p:txBody>
        </p:sp>
        <p:sp>
          <p:nvSpPr>
            <p:cNvPr id="333" name="Google Shape;333;p19"/>
            <p:cNvSpPr/>
            <p:nvPr/>
          </p:nvSpPr>
          <p:spPr>
            <a:xfrm>
              <a:off x="3485372" y="467852"/>
              <a:ext cx="3087654" cy="3087654"/>
            </a:xfrm>
            <a:custGeom>
              <a:avLst/>
              <a:gdLst/>
              <a:ahLst/>
              <a:cxnLst/>
              <a:rect l="l" t="t" r="r" b="b"/>
              <a:pathLst>
                <a:path w="120000" h="120000" extrusionOk="0">
                  <a:moveTo>
                    <a:pt x="31635" y="112872"/>
                  </a:moveTo>
                  <a:cubicBezTo>
                    <a:pt x="18022" y="105569"/>
                    <a:pt x="7751" y="93296"/>
                    <a:pt x="2959" y="78610"/>
                  </a:cubicBezTo>
                </a:path>
              </a:pathLst>
            </a:custGeom>
            <a:noFill/>
            <a:ln w="12700" cap="flat" cmpd="sng">
              <a:solidFill>
                <a:srgbClr val="9B83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9"/>
            <p:cNvSpPr/>
            <p:nvPr/>
          </p:nvSpPr>
          <p:spPr>
            <a:xfrm>
              <a:off x="2765863" y="1543998"/>
              <a:ext cx="1439019" cy="935362"/>
            </a:xfrm>
            <a:prstGeom prst="roundRect">
              <a:avLst>
                <a:gd name="adj" fmla="val 16667"/>
              </a:avLst>
            </a:pr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9"/>
            <p:cNvSpPr txBox="1"/>
            <p:nvPr/>
          </p:nvSpPr>
          <p:spPr>
            <a:xfrm>
              <a:off x="2811524" y="1589659"/>
              <a:ext cx="1347697" cy="84404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The contents of the cards</a:t>
              </a:r>
              <a:endParaRPr sz="1800">
                <a:solidFill>
                  <a:schemeClr val="lt1"/>
                </a:solidFill>
                <a:latin typeface="Calibri"/>
                <a:ea typeface="Calibri"/>
                <a:cs typeface="Calibri"/>
                <a:sym typeface="Calibri"/>
              </a:endParaRPr>
            </a:p>
          </p:txBody>
        </p:sp>
        <p:sp>
          <p:nvSpPr>
            <p:cNvPr id="336" name="Google Shape;336;p19"/>
            <p:cNvSpPr/>
            <p:nvPr/>
          </p:nvSpPr>
          <p:spPr>
            <a:xfrm>
              <a:off x="3485372" y="467852"/>
              <a:ext cx="3087654" cy="3087654"/>
            </a:xfrm>
            <a:custGeom>
              <a:avLst/>
              <a:gdLst/>
              <a:ahLst/>
              <a:cxnLst/>
              <a:rect l="l" t="t" r="r" b="b"/>
              <a:pathLst>
                <a:path w="120000" h="120000" extrusionOk="0">
                  <a:moveTo>
                    <a:pt x="2959" y="41390"/>
                  </a:moveTo>
                  <a:lnTo>
                    <a:pt x="2959" y="41390"/>
                  </a:lnTo>
                  <a:cubicBezTo>
                    <a:pt x="7750" y="26704"/>
                    <a:pt x="18022" y="14431"/>
                    <a:pt x="31635" y="7128"/>
                  </a:cubicBezTo>
                </a:path>
              </a:pathLst>
            </a:custGeom>
            <a:noFill/>
            <a:ln w="127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 name="Google Shape;337;p1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DR.SSA GRAZIA CHIARINI E DR.SSA SARA CALCINI</a:t>
            </a:r>
            <a:endParaRPr/>
          </a:p>
        </p:txBody>
      </p:sp>
      <p:sp>
        <p:nvSpPr>
          <p:cNvPr id="338" name="Google Shape;338;p1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0"/>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 name="Google Shape;344;p20"/>
          <p:cNvSpPr txBox="1">
            <a:spLocks noGrp="1"/>
          </p:cNvSpPr>
          <p:nvPr>
            <p:ph type="title"/>
          </p:nvPr>
        </p:nvSpPr>
        <p:spPr>
          <a:xfrm>
            <a:off x="0" y="33100"/>
            <a:ext cx="11729900" cy="13145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3400"/>
              <a:buFont typeface="Calibri"/>
              <a:buNone/>
            </a:pPr>
            <a:r>
              <a:rPr lang="en-US" sz="4000" b="1" i="0" dirty="0"/>
              <a:t>We can choose a number of cards with a symbolic meaning but it is not mandatory</a:t>
            </a:r>
            <a:endParaRPr sz="4000" b="1" dirty="0"/>
          </a:p>
        </p:txBody>
      </p:sp>
      <p:pic>
        <p:nvPicPr>
          <p:cNvPr id="345" name="Google Shape;345;p20" descr="Il significato dei numeri | Mamma Felice"/>
          <p:cNvPicPr preferRelativeResize="0"/>
          <p:nvPr/>
        </p:nvPicPr>
        <p:blipFill rotWithShape="1">
          <a:blip r:embed="rId3">
            <a:alphaModFix/>
          </a:blip>
          <a:srcRect/>
          <a:stretch/>
        </p:blipFill>
        <p:spPr>
          <a:xfrm>
            <a:off x="0" y="1797043"/>
            <a:ext cx="4319081" cy="4087886"/>
          </a:xfrm>
          <a:prstGeom prst="rect">
            <a:avLst/>
          </a:prstGeom>
          <a:noFill/>
          <a:ln>
            <a:noFill/>
          </a:ln>
        </p:spPr>
      </p:pic>
      <p:cxnSp>
        <p:nvCxnSpPr>
          <p:cNvPr id="346" name="Google Shape;346;p20"/>
          <p:cNvCxnSpPr/>
          <p:nvPr/>
        </p:nvCxnSpPr>
        <p:spPr>
          <a:xfrm>
            <a:off x="6411684" y="2086188"/>
            <a:ext cx="4748808"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347" name="Google Shape;347;p20"/>
          <p:cNvSpPr txBox="1">
            <a:spLocks noGrp="1"/>
          </p:cNvSpPr>
          <p:nvPr>
            <p:ph type="body" idx="1"/>
          </p:nvPr>
        </p:nvSpPr>
        <p:spPr>
          <a:xfrm>
            <a:off x="4455268" y="1347657"/>
            <a:ext cx="7083707" cy="4986693"/>
          </a:xfrm>
          <a:prstGeom prst="rect">
            <a:avLst/>
          </a:prstGeom>
          <a:noFill/>
          <a:ln>
            <a:noFill/>
          </a:ln>
        </p:spPr>
        <p:txBody>
          <a:bodyPr spcFirstLastPara="1" wrap="square" lIns="0" tIns="45700" rIns="0" bIns="45700" anchor="t" anchorCtr="0">
            <a:noAutofit/>
          </a:bodyPr>
          <a:lstStyle/>
          <a:p>
            <a:pPr marL="91440" lvl="0" indent="-127000" algn="l" rtl="0">
              <a:lnSpc>
                <a:spcPct val="150000"/>
              </a:lnSpc>
              <a:spcBef>
                <a:spcPts val="0"/>
              </a:spcBef>
              <a:spcAft>
                <a:spcPts val="0"/>
              </a:spcAft>
              <a:buSzPts val="2000"/>
              <a:buChar char=" "/>
            </a:pPr>
            <a:r>
              <a:rPr lang="en-US" b="1" i="0" dirty="0">
                <a:solidFill>
                  <a:srgbClr val="980000"/>
                </a:solidFill>
              </a:rPr>
              <a:t>64 cards</a:t>
            </a:r>
            <a:r>
              <a:rPr lang="en-US" b="1" i="0" dirty="0"/>
              <a:t> :  64 is the number of boxes in the Game of the Goose, </a:t>
            </a:r>
            <a:r>
              <a:rPr lang="en-US" b="1" dirty="0"/>
              <a:t>a spiral. 64 is symbol of Unity, towards which the path must lead us (6+4=10; 1+0=1). </a:t>
            </a:r>
            <a:endParaRPr b="1" dirty="0"/>
          </a:p>
          <a:p>
            <a:pPr marL="91440" lvl="0" indent="-127000" algn="l" rtl="0">
              <a:lnSpc>
                <a:spcPct val="150000"/>
              </a:lnSpc>
              <a:spcBef>
                <a:spcPts val="0"/>
              </a:spcBef>
              <a:spcAft>
                <a:spcPts val="0"/>
              </a:spcAft>
              <a:buSzPts val="2000"/>
              <a:buChar char=" "/>
            </a:pPr>
            <a:r>
              <a:rPr lang="en-US" b="1" i="0" dirty="0">
                <a:solidFill>
                  <a:srgbClr val="980000"/>
                </a:solidFill>
              </a:rPr>
              <a:t>22 cards</a:t>
            </a:r>
            <a:r>
              <a:rPr lang="en-US" b="1" i="0" dirty="0"/>
              <a:t> : 22 is the number of the major arcana of the Tarot, cards of ancient origin with psychological implications, studied by Carl Gustav Jung and Alejandro Jodorowsky.                                                                                           </a:t>
            </a:r>
            <a:r>
              <a:rPr lang="en-US" b="1" dirty="0">
                <a:solidFill>
                  <a:srgbClr val="A61C00"/>
                </a:solidFill>
              </a:rPr>
              <a:t>12 cards</a:t>
            </a:r>
            <a:r>
              <a:rPr lang="en-US" b="1" dirty="0"/>
              <a:t> : The European flag consists of a circle of 12 golden stars on a blue background. The number 12 is a symbol of perfection and wholeness.</a:t>
            </a:r>
            <a:endParaRPr b="1" dirty="0"/>
          </a:p>
        </p:txBody>
      </p:sp>
      <p:sp>
        <p:nvSpPr>
          <p:cNvPr id="348" name="Google Shape;348;p20"/>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0"/>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351" name="Google Shape;351;p2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1"/>
          <p:cNvSpPr txBox="1">
            <a:spLocks noGrp="1"/>
          </p:cNvSpPr>
          <p:nvPr>
            <p:ph type="title"/>
          </p:nvPr>
        </p:nvSpPr>
        <p:spPr>
          <a:xfrm>
            <a:off x="1097280" y="286604"/>
            <a:ext cx="10058400" cy="140601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800"/>
              <a:buFont typeface="Calibri"/>
              <a:buNone/>
            </a:pPr>
            <a:r>
              <a:rPr lang="en-US" sz="4000" b="1" dirty="0"/>
              <a:t>The name of the deck </a:t>
            </a:r>
            <a:br>
              <a:rPr lang="en-US" b="1" dirty="0"/>
            </a:br>
            <a:endParaRPr b="1" dirty="0"/>
          </a:p>
        </p:txBody>
      </p:sp>
      <p:sp>
        <p:nvSpPr>
          <p:cNvPr id="357" name="Google Shape;357;p2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358" name="Google Shape;358;p2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24</a:t>
            </a:fld>
            <a:endParaRPr/>
          </a:p>
        </p:txBody>
      </p:sp>
      <p:grpSp>
        <p:nvGrpSpPr>
          <p:cNvPr id="359" name="Google Shape;359;p21"/>
          <p:cNvGrpSpPr/>
          <p:nvPr/>
        </p:nvGrpSpPr>
        <p:grpSpPr>
          <a:xfrm>
            <a:off x="1474153" y="2101675"/>
            <a:ext cx="9304019" cy="3779758"/>
            <a:chOff x="377190" y="3160"/>
            <a:chExt cx="9304019" cy="3779758"/>
          </a:xfrm>
        </p:grpSpPr>
        <p:sp>
          <p:nvSpPr>
            <p:cNvPr id="360" name="Google Shape;360;p21"/>
            <p:cNvSpPr/>
            <p:nvPr/>
          </p:nvSpPr>
          <p:spPr>
            <a:xfrm>
              <a:off x="377190" y="3160"/>
              <a:ext cx="2907506" cy="1744503"/>
            </a:xfrm>
            <a:prstGeom prst="rect">
              <a:avLst/>
            </a:prstGeom>
            <a:solidFill>
              <a:srgbClr val="E38310"/>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1"/>
            <p:cNvSpPr txBox="1"/>
            <p:nvPr/>
          </p:nvSpPr>
          <p:spPr>
            <a:xfrm>
              <a:off x="377190" y="3160"/>
              <a:ext cx="2907506" cy="1744503"/>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1">
                  <a:solidFill>
                    <a:schemeClr val="lt1"/>
                  </a:solidFill>
                  <a:latin typeface="Calibri"/>
                  <a:ea typeface="Calibri"/>
                  <a:cs typeface="Calibri"/>
                  <a:sym typeface="Calibri"/>
                </a:rPr>
                <a:t>the number of cards </a:t>
              </a:r>
              <a:endParaRPr b="1"/>
            </a:p>
          </p:txBody>
        </p:sp>
        <p:sp>
          <p:nvSpPr>
            <p:cNvPr id="362" name="Google Shape;362;p21"/>
            <p:cNvSpPr/>
            <p:nvPr/>
          </p:nvSpPr>
          <p:spPr>
            <a:xfrm>
              <a:off x="3575446" y="3160"/>
              <a:ext cx="2907506" cy="1744503"/>
            </a:xfrm>
            <a:prstGeom prst="rect">
              <a:avLst/>
            </a:prstGeom>
            <a:solidFill>
              <a:srgbClr val="E38310"/>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1"/>
            <p:cNvSpPr txBox="1"/>
            <p:nvPr/>
          </p:nvSpPr>
          <p:spPr>
            <a:xfrm>
              <a:off x="3575446" y="3160"/>
              <a:ext cx="2907506" cy="1744503"/>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1">
                  <a:solidFill>
                    <a:schemeClr val="lt1"/>
                  </a:solidFill>
                  <a:latin typeface="Calibri"/>
                  <a:ea typeface="Calibri"/>
                  <a:cs typeface="Calibri"/>
                  <a:sym typeface="Calibri"/>
                </a:rPr>
                <a:t>a fancy name</a:t>
              </a:r>
              <a:endParaRPr b="1"/>
            </a:p>
          </p:txBody>
        </p:sp>
        <p:sp>
          <p:nvSpPr>
            <p:cNvPr id="364" name="Google Shape;364;p21"/>
            <p:cNvSpPr/>
            <p:nvPr/>
          </p:nvSpPr>
          <p:spPr>
            <a:xfrm>
              <a:off x="6773703" y="3160"/>
              <a:ext cx="2907506" cy="1744503"/>
            </a:xfrm>
            <a:prstGeom prst="rect">
              <a:avLst/>
            </a:prstGeom>
            <a:solidFill>
              <a:srgbClr val="E38310"/>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1"/>
            <p:cNvSpPr txBox="1"/>
            <p:nvPr/>
          </p:nvSpPr>
          <p:spPr>
            <a:xfrm>
              <a:off x="6773703" y="3160"/>
              <a:ext cx="2907506" cy="1744503"/>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1">
                  <a:solidFill>
                    <a:schemeClr val="lt1"/>
                  </a:solidFill>
                  <a:latin typeface="Calibri"/>
                  <a:ea typeface="Calibri"/>
                  <a:cs typeface="Calibri"/>
                  <a:sym typeface="Calibri"/>
                </a:rPr>
                <a:t>A metaphor</a:t>
              </a:r>
              <a:endParaRPr b="1"/>
            </a:p>
          </p:txBody>
        </p:sp>
        <p:sp>
          <p:nvSpPr>
            <p:cNvPr id="366" name="Google Shape;366;p21"/>
            <p:cNvSpPr/>
            <p:nvPr/>
          </p:nvSpPr>
          <p:spPr>
            <a:xfrm>
              <a:off x="3575446" y="2038415"/>
              <a:ext cx="2907506" cy="1744503"/>
            </a:xfrm>
            <a:prstGeom prst="rect">
              <a:avLst/>
            </a:prstGeom>
            <a:solidFill>
              <a:srgbClr val="E38310"/>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1"/>
            <p:cNvSpPr txBox="1"/>
            <p:nvPr/>
          </p:nvSpPr>
          <p:spPr>
            <a:xfrm>
              <a:off x="3575446" y="2038415"/>
              <a:ext cx="2907506" cy="1744503"/>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1">
                  <a:solidFill>
                    <a:schemeClr val="lt1"/>
                  </a:solidFill>
                  <a:latin typeface="Calibri"/>
                  <a:ea typeface="Calibri"/>
                  <a:cs typeface="Calibri"/>
                  <a:sym typeface="Calibri"/>
                </a:rPr>
                <a:t>Related to the theme we chose                            </a:t>
              </a:r>
              <a:r>
                <a:rPr lang="en-US" sz="1800" b="1" i="1">
                  <a:solidFill>
                    <a:schemeClr val="lt1"/>
                  </a:solidFill>
                  <a:latin typeface="Calibri"/>
                  <a:ea typeface="Calibri"/>
                  <a:cs typeface="Calibri"/>
                  <a:sym typeface="Calibri"/>
                </a:rPr>
                <a:t>(a period of life, work, illness, school, European identity ...)</a:t>
              </a:r>
              <a:endParaRPr b="1"/>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2"/>
          <p:cNvSpPr txBox="1">
            <a:spLocks noGrp="1"/>
          </p:cNvSpPr>
          <p:nvPr>
            <p:ph type="title"/>
          </p:nvPr>
        </p:nvSpPr>
        <p:spPr>
          <a:xfrm>
            <a:off x="1097280" y="286603"/>
            <a:ext cx="10058400" cy="702303"/>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800"/>
              <a:buFont typeface="Calibri"/>
              <a:buNone/>
            </a:pPr>
            <a:r>
              <a:rPr lang="en-US" sz="4000" b="1" dirty="0"/>
              <a:t>The theme of the deck</a:t>
            </a:r>
            <a:endParaRPr sz="4000" b="1" dirty="0"/>
          </a:p>
        </p:txBody>
      </p:sp>
      <p:sp>
        <p:nvSpPr>
          <p:cNvPr id="373" name="Google Shape;373;p22"/>
          <p:cNvSpPr txBox="1">
            <a:spLocks noGrp="1"/>
          </p:cNvSpPr>
          <p:nvPr>
            <p:ph type="body" idx="1"/>
          </p:nvPr>
        </p:nvSpPr>
        <p:spPr>
          <a:xfrm>
            <a:off x="1097280" y="1634246"/>
            <a:ext cx="10058400" cy="4234847"/>
          </a:xfrm>
          <a:prstGeom prst="rect">
            <a:avLst/>
          </a:prstGeom>
          <a:noFill/>
          <a:ln>
            <a:noFill/>
          </a:ln>
        </p:spPr>
        <p:txBody>
          <a:bodyPr spcFirstLastPara="1" wrap="square" lIns="0" tIns="45700" rIns="0" bIns="45700" anchor="t" anchorCtr="0">
            <a:normAutofit/>
          </a:bodyPr>
          <a:lstStyle/>
          <a:p>
            <a:pPr marL="91440" lvl="0" indent="-127000" algn="l" rtl="0">
              <a:lnSpc>
                <a:spcPct val="150000"/>
              </a:lnSpc>
              <a:spcBef>
                <a:spcPts val="0"/>
              </a:spcBef>
              <a:spcAft>
                <a:spcPts val="0"/>
              </a:spcAft>
              <a:buClr>
                <a:srgbClr val="980000"/>
              </a:buClr>
              <a:buSzPts val="2000"/>
              <a:buChar char=" "/>
            </a:pPr>
            <a:r>
              <a:rPr lang="en-US" sz="2400" b="1" dirty="0">
                <a:solidFill>
                  <a:srgbClr val="980000"/>
                </a:solidFill>
              </a:rPr>
              <a:t>My life the Game has as main theme the writing of episodes of life according to a chronological order from the past to the present, with a linear trend. </a:t>
            </a:r>
            <a:endParaRPr sz="2400" b="1" dirty="0">
              <a:solidFill>
                <a:srgbClr val="980000"/>
              </a:solidFill>
            </a:endParaRPr>
          </a:p>
          <a:p>
            <a:pPr marL="91440" lvl="0" indent="-127000" algn="l" rtl="0">
              <a:lnSpc>
                <a:spcPct val="150000"/>
              </a:lnSpc>
              <a:spcBef>
                <a:spcPts val="1400"/>
              </a:spcBef>
              <a:spcAft>
                <a:spcPts val="0"/>
              </a:spcAft>
              <a:buClr>
                <a:srgbClr val="980000"/>
              </a:buClr>
              <a:buSzPts val="2000"/>
              <a:buChar char=" "/>
            </a:pPr>
            <a:r>
              <a:rPr lang="en-US" sz="2400" b="1" dirty="0">
                <a:solidFill>
                  <a:srgbClr val="980000"/>
                </a:solidFill>
              </a:rPr>
              <a:t>On each card, however, we can write about different periods of our life.</a:t>
            </a:r>
            <a:endParaRPr sz="2400" b="1" dirty="0">
              <a:solidFill>
                <a:srgbClr val="980000"/>
              </a:solidFill>
            </a:endParaRPr>
          </a:p>
          <a:p>
            <a:pPr marL="91440" lvl="0" indent="-127000" algn="l" rtl="0">
              <a:lnSpc>
                <a:spcPct val="150000"/>
              </a:lnSpc>
              <a:spcBef>
                <a:spcPts val="1400"/>
              </a:spcBef>
              <a:spcAft>
                <a:spcPts val="0"/>
              </a:spcAft>
              <a:buClr>
                <a:srgbClr val="980000"/>
              </a:buClr>
              <a:buSzPts val="2000"/>
              <a:buChar char=" "/>
            </a:pPr>
            <a:r>
              <a:rPr lang="en-US" sz="2400" b="1" dirty="0">
                <a:solidFill>
                  <a:srgbClr val="980000"/>
                </a:solidFill>
              </a:rPr>
              <a:t>Within this path we can find some main categories of reference: </a:t>
            </a:r>
            <a:endParaRPr sz="2400" b="1" dirty="0">
              <a:solidFill>
                <a:srgbClr val="980000"/>
              </a:solidFill>
            </a:endParaRPr>
          </a:p>
          <a:p>
            <a:pPr marL="91440" lvl="0" indent="-127000" algn="l" rtl="0">
              <a:lnSpc>
                <a:spcPct val="150000"/>
              </a:lnSpc>
              <a:spcBef>
                <a:spcPts val="1400"/>
              </a:spcBef>
              <a:spcAft>
                <a:spcPts val="0"/>
              </a:spcAft>
              <a:buSzPts val="2000"/>
              <a:buChar char=" "/>
            </a:pPr>
            <a:r>
              <a:rPr lang="en-US" sz="2400" b="1" dirty="0">
                <a:solidFill>
                  <a:srgbClr val="980000"/>
                </a:solidFill>
              </a:rPr>
              <a:t>Time</a:t>
            </a:r>
            <a:r>
              <a:rPr lang="en-US" sz="2400" b="1" dirty="0"/>
              <a:t> : </a:t>
            </a:r>
            <a:r>
              <a:rPr lang="en-US" sz="2400" b="1" i="0" dirty="0">
                <a:solidFill>
                  <a:srgbClr val="3D3D3D"/>
                </a:solidFill>
              </a:rPr>
              <a:t>childhood, youth, adulthood, retirement, past, present, future</a:t>
            </a:r>
            <a:endParaRPr sz="2400" b="1" dirty="0"/>
          </a:p>
          <a:p>
            <a:pPr marL="91440" lvl="0" indent="-127000" algn="l" rtl="0">
              <a:lnSpc>
                <a:spcPct val="150000"/>
              </a:lnSpc>
              <a:spcBef>
                <a:spcPts val="1400"/>
              </a:spcBef>
              <a:spcAft>
                <a:spcPts val="0"/>
              </a:spcAft>
              <a:buSzPts val="2000"/>
              <a:buChar char=" "/>
            </a:pPr>
            <a:r>
              <a:rPr lang="en-US" sz="2400" b="1" dirty="0">
                <a:solidFill>
                  <a:srgbClr val="980000"/>
                </a:solidFill>
              </a:rPr>
              <a:t>Space</a:t>
            </a:r>
            <a:r>
              <a:rPr lang="en-US" sz="2400" b="1" dirty="0"/>
              <a:t>: rooms, houses, cities, landscapes, countries </a:t>
            </a:r>
            <a:endParaRPr sz="2400" b="1" dirty="0"/>
          </a:p>
          <a:p>
            <a:pPr marL="91440" lvl="0" indent="-127000" algn="l" rtl="0">
              <a:lnSpc>
                <a:spcPct val="90000"/>
              </a:lnSpc>
              <a:spcBef>
                <a:spcPts val="1400"/>
              </a:spcBef>
              <a:spcAft>
                <a:spcPts val="0"/>
              </a:spcAft>
              <a:buSzPts val="2000"/>
              <a:buChar char=" "/>
            </a:pPr>
            <a:endParaRPr b="1" dirty="0"/>
          </a:p>
        </p:txBody>
      </p:sp>
      <p:sp>
        <p:nvSpPr>
          <p:cNvPr id="374" name="Google Shape;374;p2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DR.SSA GRAZIA CHIARINI E DR.SSA SARA CALCINI</a:t>
            </a:r>
            <a:endParaRPr/>
          </a:p>
        </p:txBody>
      </p:sp>
      <p:sp>
        <p:nvSpPr>
          <p:cNvPr id="375" name="Google Shape;375;p2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B3A75B-662C-07C8-7332-7EFD126F10B3}"/>
              </a:ext>
            </a:extLst>
          </p:cNvPr>
          <p:cNvSpPr>
            <a:spLocks noGrp="1"/>
          </p:cNvSpPr>
          <p:nvPr>
            <p:ph type="title"/>
          </p:nvPr>
        </p:nvSpPr>
        <p:spPr>
          <a:xfrm>
            <a:off x="1097280" y="286604"/>
            <a:ext cx="10058400" cy="783440"/>
          </a:xfrm>
        </p:spPr>
        <p:txBody>
          <a:bodyPr>
            <a:normAutofit/>
          </a:bodyPr>
          <a:lstStyle/>
          <a:p>
            <a:pPr algn="ctr"/>
            <a:r>
              <a:rPr lang="en-US" sz="4000" b="1" dirty="0"/>
              <a:t>The theme of the deck</a:t>
            </a:r>
            <a:endParaRPr lang="it-IT" sz="4000" dirty="0"/>
          </a:p>
        </p:txBody>
      </p:sp>
      <p:sp>
        <p:nvSpPr>
          <p:cNvPr id="3" name="Segnaposto testo 2">
            <a:extLst>
              <a:ext uri="{FF2B5EF4-FFF2-40B4-BE49-F238E27FC236}">
                <a16:creationId xmlns:a16="http://schemas.microsoft.com/office/drawing/2014/main" id="{06AC55A1-CF22-18E6-470F-37DA17D54E00}"/>
              </a:ext>
            </a:extLst>
          </p:cNvPr>
          <p:cNvSpPr>
            <a:spLocks noGrp="1"/>
          </p:cNvSpPr>
          <p:nvPr>
            <p:ph type="body" idx="1"/>
          </p:nvPr>
        </p:nvSpPr>
        <p:spPr/>
        <p:txBody>
          <a:bodyPr>
            <a:normAutofit/>
          </a:bodyPr>
          <a:lstStyle/>
          <a:p>
            <a:pPr marL="91440" lvl="0" indent="-127000" algn="l" rtl="0">
              <a:lnSpc>
                <a:spcPct val="90000"/>
              </a:lnSpc>
              <a:spcBef>
                <a:spcPts val="1400"/>
              </a:spcBef>
              <a:spcAft>
                <a:spcPts val="0"/>
              </a:spcAft>
              <a:buSzPts val="2000"/>
              <a:buChar char=" "/>
            </a:pPr>
            <a:r>
              <a:rPr lang="en-US" sz="2400" b="1" dirty="0">
                <a:solidFill>
                  <a:srgbClr val="980000"/>
                </a:solidFill>
              </a:rPr>
              <a:t>Bodies/figures/faces</a:t>
            </a:r>
            <a:r>
              <a:rPr lang="en-US" sz="2400" b="1" dirty="0"/>
              <a:t> :family members, teachers, mentors, friends, loves  </a:t>
            </a:r>
          </a:p>
          <a:p>
            <a:pPr marL="91440" lvl="0" indent="-127000" algn="l" rtl="0">
              <a:lnSpc>
                <a:spcPct val="90000"/>
              </a:lnSpc>
              <a:spcBef>
                <a:spcPts val="1400"/>
              </a:spcBef>
              <a:spcAft>
                <a:spcPts val="0"/>
              </a:spcAft>
              <a:buSzPts val="2000"/>
              <a:buChar char=" "/>
            </a:pPr>
            <a:r>
              <a:rPr lang="en-US" sz="2400" b="1" dirty="0">
                <a:solidFill>
                  <a:srgbClr val="980000"/>
                </a:solidFill>
              </a:rPr>
              <a:t>Actions/ facts </a:t>
            </a:r>
            <a:r>
              <a:rPr lang="en-US" sz="2400" b="1" dirty="0"/>
              <a:t>: play, travel, read, study, stop, dream</a:t>
            </a:r>
          </a:p>
          <a:p>
            <a:pPr marL="91440" lvl="0" indent="-127000" algn="l" rtl="0">
              <a:lnSpc>
                <a:spcPct val="90000"/>
              </a:lnSpc>
              <a:spcBef>
                <a:spcPts val="1400"/>
              </a:spcBef>
              <a:spcAft>
                <a:spcPts val="0"/>
              </a:spcAft>
              <a:buSzPts val="2000"/>
              <a:buChar char=" "/>
            </a:pPr>
            <a:r>
              <a:rPr lang="en-US" sz="2400" b="1" dirty="0" err="1">
                <a:solidFill>
                  <a:srgbClr val="980000"/>
                </a:solidFill>
              </a:rPr>
              <a:t>Emotions</a:t>
            </a:r>
            <a:r>
              <a:rPr lang="en-US" sz="2400" b="1" dirty="0" err="1"/>
              <a:t>:episodes</a:t>
            </a:r>
            <a:r>
              <a:rPr lang="en-US" sz="2400" b="1" dirty="0"/>
              <a:t> linked to particular emotions ( joy, sadness, anger, fear) </a:t>
            </a:r>
          </a:p>
          <a:p>
            <a:pPr marL="91440" lvl="0" indent="-127000" algn="l" rtl="0">
              <a:lnSpc>
                <a:spcPct val="90000"/>
              </a:lnSpc>
              <a:spcBef>
                <a:spcPts val="1400"/>
              </a:spcBef>
              <a:spcAft>
                <a:spcPts val="0"/>
              </a:spcAft>
              <a:buSzPts val="2000"/>
              <a:buChar char=" "/>
            </a:pPr>
            <a:r>
              <a:rPr lang="en-US" sz="2400" b="1" dirty="0">
                <a:solidFill>
                  <a:srgbClr val="980000"/>
                </a:solidFill>
              </a:rPr>
              <a:t>Sensory perceptions</a:t>
            </a:r>
            <a:r>
              <a:rPr lang="en-US" sz="2400" b="1" dirty="0"/>
              <a:t> : tastes, sounds, tactile, visual perceptions, smells</a:t>
            </a:r>
          </a:p>
          <a:p>
            <a:pPr marL="91440" lvl="0" indent="-127000" algn="l" rtl="0">
              <a:lnSpc>
                <a:spcPct val="90000"/>
              </a:lnSpc>
              <a:spcBef>
                <a:spcPts val="1400"/>
              </a:spcBef>
              <a:spcAft>
                <a:spcPts val="0"/>
              </a:spcAft>
              <a:buSzPts val="2000"/>
              <a:buChar char=" "/>
            </a:pPr>
            <a:r>
              <a:rPr lang="en-US" sz="2400" b="1" dirty="0">
                <a:solidFill>
                  <a:srgbClr val="980000"/>
                </a:solidFill>
              </a:rPr>
              <a:t>Objects</a:t>
            </a:r>
            <a:r>
              <a:rPr lang="en-US" sz="2400" b="1" dirty="0"/>
              <a:t>: backpack, book, various objects</a:t>
            </a:r>
            <a:endParaRPr lang="it-IT" sz="2400" dirty="0"/>
          </a:p>
        </p:txBody>
      </p:sp>
      <p:sp>
        <p:nvSpPr>
          <p:cNvPr id="4" name="Segnaposto numero diapositiva 3">
            <a:extLst>
              <a:ext uri="{FF2B5EF4-FFF2-40B4-BE49-F238E27FC236}">
                <a16:creationId xmlns:a16="http://schemas.microsoft.com/office/drawing/2014/main" id="{579B7129-B695-031B-C14F-DBA3D9B26F5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spTree>
    <p:extLst>
      <p:ext uri="{BB962C8B-B14F-4D97-AF65-F5344CB8AC3E}">
        <p14:creationId xmlns:p14="http://schemas.microsoft.com/office/powerpoint/2010/main" val="642310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FFFFFF"/>
                </a:solidFill>
              </a:rPr>
              <a:t>27</a:t>
            </a:fld>
            <a:endParaRPr>
              <a:solidFill>
                <a:srgbClr val="FFFFFF"/>
              </a:solidFill>
            </a:endParaRPr>
          </a:p>
        </p:txBody>
      </p:sp>
      <p:sp>
        <p:nvSpPr>
          <p:cNvPr id="381" name="Google Shape;381;p23"/>
          <p:cNvSpPr txBox="1">
            <a:spLocks noGrp="1"/>
          </p:cNvSpPr>
          <p:nvPr>
            <p:ph type="title"/>
          </p:nvPr>
        </p:nvSpPr>
        <p:spPr>
          <a:xfrm>
            <a:off x="1103312" y="0"/>
            <a:ext cx="8947522" cy="876589"/>
          </a:xfrm>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Clr>
                <a:schemeClr val="dk1"/>
              </a:buClr>
              <a:buSzPts val="4800"/>
              <a:buFont typeface="Calibri"/>
              <a:buNone/>
            </a:pPr>
            <a:r>
              <a:rPr lang="en-US" sz="4000" b="1" i="0" dirty="0">
                <a:solidFill>
                  <a:schemeClr val="dk1"/>
                </a:solidFill>
              </a:rPr>
              <a:t>Which deck to choose?</a:t>
            </a:r>
            <a:endParaRPr sz="4000" b="1" dirty="0">
              <a:solidFill>
                <a:schemeClr val="dk1"/>
              </a:solidFill>
            </a:endParaRPr>
          </a:p>
        </p:txBody>
      </p:sp>
      <p:sp>
        <p:nvSpPr>
          <p:cNvPr id="382" name="Google Shape;382;p23"/>
          <p:cNvSpPr txBox="1">
            <a:spLocks noGrp="1"/>
          </p:cNvSpPr>
          <p:nvPr>
            <p:ph type="ftr" idx="11"/>
          </p:nvPr>
        </p:nvSpPr>
        <p:spPr>
          <a:xfrm>
            <a:off x="636915" y="6355080"/>
            <a:ext cx="3859795" cy="304801"/>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solidFill>
                  <a:schemeClr val="dk1"/>
                </a:solidFill>
              </a:rPr>
              <a:t>DR.SSA GRAZIA CHIARINI E DR.SSA SARA CALCINI</a:t>
            </a:r>
            <a:endParaRPr/>
          </a:p>
        </p:txBody>
      </p:sp>
      <p:sp>
        <p:nvSpPr>
          <p:cNvPr id="383" name="Google Shape;383;p23"/>
          <p:cNvSpPr txBox="1">
            <a:spLocks noGrp="1"/>
          </p:cNvSpPr>
          <p:nvPr>
            <p:ph type="body" idx="1"/>
          </p:nvPr>
        </p:nvSpPr>
        <p:spPr>
          <a:xfrm>
            <a:off x="1" y="986222"/>
            <a:ext cx="11190738" cy="5368858"/>
          </a:xfrm>
          <a:prstGeom prst="rect">
            <a:avLst/>
          </a:prstGeom>
          <a:noFill/>
          <a:ln>
            <a:noFill/>
          </a:ln>
        </p:spPr>
        <p:txBody>
          <a:bodyPr spcFirstLastPara="1" wrap="square" lIns="0" tIns="45700" rIns="0" bIns="45700" anchor="t" anchorCtr="0">
            <a:noAutofit/>
          </a:bodyPr>
          <a:lstStyle/>
          <a:p>
            <a:pPr marL="0" lvl="0" indent="0" algn="ctr" rtl="0">
              <a:lnSpc>
                <a:spcPct val="90000"/>
              </a:lnSpc>
              <a:spcBef>
                <a:spcPts val="0"/>
              </a:spcBef>
              <a:spcAft>
                <a:spcPts val="0"/>
              </a:spcAft>
              <a:buSzPts val="2000"/>
              <a:buNone/>
            </a:pPr>
            <a:r>
              <a:rPr lang="en-US" sz="2400" b="1" i="0" dirty="0">
                <a:solidFill>
                  <a:srgbClr val="3D3D3D"/>
                </a:solidFill>
              </a:rPr>
              <a:t>It depends on the time we want to dedicate to the game, the writing, the type of players,  the context. </a:t>
            </a:r>
            <a:endParaRPr sz="2400" b="1" dirty="0"/>
          </a:p>
          <a:p>
            <a:pPr marL="0" lvl="0" indent="0" algn="ctr" rtl="0">
              <a:lnSpc>
                <a:spcPct val="90000"/>
              </a:lnSpc>
              <a:spcBef>
                <a:spcPts val="1400"/>
              </a:spcBef>
              <a:spcAft>
                <a:spcPts val="0"/>
              </a:spcAft>
              <a:buSzPts val="2000"/>
              <a:buNone/>
            </a:pPr>
            <a:endParaRPr b="1" i="0" dirty="0">
              <a:solidFill>
                <a:srgbClr val="3D3D3D"/>
              </a:solidFill>
            </a:endParaRPr>
          </a:p>
          <a:p>
            <a:pPr marL="0" lvl="0" indent="0" algn="l" rtl="0">
              <a:lnSpc>
                <a:spcPct val="90000"/>
              </a:lnSpc>
              <a:spcBef>
                <a:spcPts val="1400"/>
              </a:spcBef>
              <a:spcAft>
                <a:spcPts val="0"/>
              </a:spcAft>
              <a:buSzPts val="1900"/>
              <a:buNone/>
            </a:pPr>
            <a:endParaRPr sz="1900" dirty="0">
              <a:solidFill>
                <a:srgbClr val="3D3D3D"/>
              </a:solidFill>
              <a:latin typeface="Arial"/>
              <a:ea typeface="Arial"/>
              <a:cs typeface="Arial"/>
              <a:sym typeface="Arial"/>
            </a:endParaRPr>
          </a:p>
          <a:p>
            <a:pPr marL="0" lvl="0" indent="0" algn="l" rtl="0">
              <a:lnSpc>
                <a:spcPct val="90000"/>
              </a:lnSpc>
              <a:spcBef>
                <a:spcPts val="1400"/>
              </a:spcBef>
              <a:spcAft>
                <a:spcPts val="0"/>
              </a:spcAft>
              <a:buSzPts val="1900"/>
              <a:buNone/>
            </a:pPr>
            <a:endParaRPr sz="1900" dirty="0">
              <a:solidFill>
                <a:srgbClr val="3D3D3D"/>
              </a:solidFill>
              <a:latin typeface="Arial"/>
              <a:ea typeface="Arial"/>
              <a:cs typeface="Arial"/>
              <a:sym typeface="Arial"/>
            </a:endParaRPr>
          </a:p>
          <a:p>
            <a:pPr marL="0" lvl="0" indent="0" algn="l" rtl="0">
              <a:lnSpc>
                <a:spcPct val="90000"/>
              </a:lnSpc>
              <a:spcBef>
                <a:spcPts val="1400"/>
              </a:spcBef>
              <a:spcAft>
                <a:spcPts val="0"/>
              </a:spcAft>
              <a:buSzPts val="1900"/>
              <a:buNone/>
            </a:pPr>
            <a:endParaRPr sz="1900" dirty="0">
              <a:solidFill>
                <a:srgbClr val="3D3D3D"/>
              </a:solidFill>
              <a:latin typeface="Arial"/>
              <a:ea typeface="Arial"/>
              <a:cs typeface="Arial"/>
              <a:sym typeface="Arial"/>
            </a:endParaRPr>
          </a:p>
          <a:p>
            <a:pPr marL="0" lvl="0" indent="0" algn="l" rtl="0">
              <a:lnSpc>
                <a:spcPct val="90000"/>
              </a:lnSpc>
              <a:spcBef>
                <a:spcPts val="1400"/>
              </a:spcBef>
              <a:spcAft>
                <a:spcPts val="0"/>
              </a:spcAft>
              <a:buSzPts val="1900"/>
              <a:buNone/>
            </a:pPr>
            <a:endParaRPr sz="1900" b="0" i="0" dirty="0">
              <a:solidFill>
                <a:srgbClr val="3D3D3D"/>
              </a:solidFill>
              <a:latin typeface="Arial"/>
              <a:ea typeface="Arial"/>
              <a:cs typeface="Arial"/>
              <a:sym typeface="Arial"/>
            </a:endParaRPr>
          </a:p>
          <a:p>
            <a:pPr marL="0" lvl="0" indent="0" algn="l" rtl="0">
              <a:lnSpc>
                <a:spcPct val="90000"/>
              </a:lnSpc>
              <a:spcBef>
                <a:spcPts val="1400"/>
              </a:spcBef>
              <a:spcAft>
                <a:spcPts val="0"/>
              </a:spcAft>
              <a:buSzPts val="1900"/>
              <a:buNone/>
            </a:pPr>
            <a:endParaRPr sz="1900" dirty="0">
              <a:solidFill>
                <a:srgbClr val="3D3D3D"/>
              </a:solidFill>
              <a:latin typeface="Arial"/>
              <a:ea typeface="Arial"/>
              <a:cs typeface="Arial"/>
              <a:sym typeface="Arial"/>
            </a:endParaRPr>
          </a:p>
          <a:p>
            <a:pPr marL="0" lvl="0" indent="0" algn="l" rtl="0">
              <a:lnSpc>
                <a:spcPct val="90000"/>
              </a:lnSpc>
              <a:spcBef>
                <a:spcPts val="1400"/>
              </a:spcBef>
              <a:spcAft>
                <a:spcPts val="0"/>
              </a:spcAft>
              <a:buSzPts val="1900"/>
              <a:buNone/>
            </a:pPr>
            <a:endParaRPr sz="1900" b="0" i="0" dirty="0">
              <a:solidFill>
                <a:srgbClr val="3D3D3D"/>
              </a:solidFill>
              <a:latin typeface="Arial"/>
              <a:ea typeface="Arial"/>
              <a:cs typeface="Arial"/>
              <a:sym typeface="Arial"/>
            </a:endParaRPr>
          </a:p>
        </p:txBody>
      </p:sp>
      <p:pic>
        <p:nvPicPr>
          <p:cNvPr id="384" name="Google Shape;384;p23"/>
          <p:cNvPicPr preferRelativeResize="0"/>
          <p:nvPr/>
        </p:nvPicPr>
        <p:blipFill rotWithShape="1">
          <a:blip r:embed="rId3">
            <a:alphaModFix amt="85000"/>
          </a:blip>
          <a:srcRect l="4607" t="2264" r="2495" b="7039"/>
          <a:stretch/>
        </p:blipFill>
        <p:spPr>
          <a:xfrm>
            <a:off x="3663314" y="2049379"/>
            <a:ext cx="4981923" cy="3242544"/>
          </a:xfrm>
          <a:prstGeom prst="rect">
            <a:avLst/>
          </a:prstGeom>
          <a:noFill/>
          <a:ln>
            <a:noFill/>
          </a:ln>
        </p:spPr>
      </p:pic>
      <p:sp>
        <p:nvSpPr>
          <p:cNvPr id="385" name="Google Shape;385;p23"/>
          <p:cNvSpPr txBox="1"/>
          <p:nvPr/>
        </p:nvSpPr>
        <p:spPr>
          <a:xfrm>
            <a:off x="-36591" y="1673157"/>
            <a:ext cx="3583356" cy="3667328"/>
          </a:xfrm>
          <a:prstGeom prst="rect">
            <a:avLst/>
          </a:prstGeom>
          <a:noFill/>
          <a:ln>
            <a:noFill/>
          </a:ln>
        </p:spPr>
        <p:txBody>
          <a:bodyPr spcFirstLastPara="1" wrap="square" lIns="0" tIns="45700" rIns="0" bIns="45700" anchor="t" anchorCtr="0">
            <a:normAutofit fontScale="92500"/>
          </a:bodyPr>
          <a:lstStyle/>
          <a:p>
            <a:pPr marL="0" marR="0" lvl="0" indent="0" algn="l" rtl="0">
              <a:lnSpc>
                <a:spcPct val="90000"/>
              </a:lnSpc>
              <a:spcBef>
                <a:spcPts val="0"/>
              </a:spcBef>
              <a:spcAft>
                <a:spcPts val="0"/>
              </a:spcAft>
              <a:buClr>
                <a:schemeClr val="accent1"/>
              </a:buClr>
              <a:buSzPts val="2000"/>
              <a:buFont typeface="Calibri"/>
              <a:buNone/>
            </a:pPr>
            <a:endParaRPr sz="2000" dirty="0">
              <a:solidFill>
                <a:srgbClr val="3D3D3D"/>
              </a:solidFill>
              <a:latin typeface="Arial"/>
              <a:ea typeface="Arial"/>
              <a:cs typeface="Arial"/>
              <a:sym typeface="Arial"/>
            </a:endParaRPr>
          </a:p>
          <a:p>
            <a:pPr marL="0" marR="0" lvl="0" indent="0" algn="l" rtl="0">
              <a:lnSpc>
                <a:spcPct val="150000"/>
              </a:lnSpc>
              <a:spcBef>
                <a:spcPts val="1400"/>
              </a:spcBef>
              <a:spcAft>
                <a:spcPts val="0"/>
              </a:spcAft>
              <a:buClr>
                <a:schemeClr val="accent1"/>
              </a:buClr>
              <a:buSzPts val="2000"/>
              <a:buFont typeface="Calibri"/>
              <a:buNone/>
            </a:pPr>
            <a:r>
              <a:rPr lang="en-US" sz="2400" b="1" dirty="0">
                <a:solidFill>
                  <a:srgbClr val="3D3D3D"/>
                </a:solidFill>
                <a:latin typeface="Calibri"/>
                <a:ea typeface="Calibri"/>
                <a:cs typeface="Calibri"/>
                <a:sym typeface="Calibri"/>
              </a:rPr>
              <a:t>The 64-card deck offers more opportunities to explore more aspects of our life story. It takes more time to get to the end of the game. Suitable for a round of matches. </a:t>
            </a:r>
            <a:endParaRPr sz="2400" dirty="0"/>
          </a:p>
        </p:txBody>
      </p:sp>
      <p:sp>
        <p:nvSpPr>
          <p:cNvPr id="386" name="Google Shape;386;p23"/>
          <p:cNvSpPr txBox="1"/>
          <p:nvPr/>
        </p:nvSpPr>
        <p:spPr>
          <a:xfrm>
            <a:off x="8737599" y="1753909"/>
            <a:ext cx="3454399" cy="2932291"/>
          </a:xfrm>
          <a:prstGeom prst="rect">
            <a:avLst/>
          </a:prstGeom>
          <a:noFill/>
          <a:ln>
            <a:noFill/>
          </a:ln>
        </p:spPr>
        <p:txBody>
          <a:bodyPr spcFirstLastPara="1" wrap="square" lIns="0" tIns="45700" rIns="0" bIns="45700" anchor="t" anchorCtr="0">
            <a:normAutofit fontScale="92500" lnSpcReduction="10000"/>
          </a:bodyPr>
          <a:lstStyle/>
          <a:p>
            <a:pPr marL="0" marR="0" lvl="0" indent="0" algn="ctr" rtl="0">
              <a:lnSpc>
                <a:spcPct val="90000"/>
              </a:lnSpc>
              <a:spcBef>
                <a:spcPts val="0"/>
              </a:spcBef>
              <a:spcAft>
                <a:spcPts val="0"/>
              </a:spcAft>
              <a:buClr>
                <a:schemeClr val="accent1"/>
              </a:buClr>
              <a:buSzPts val="2000"/>
              <a:buFont typeface="Calibri"/>
              <a:buNone/>
            </a:pPr>
            <a:endParaRPr sz="2000" dirty="0">
              <a:solidFill>
                <a:srgbClr val="3D3D3D"/>
              </a:solidFill>
              <a:latin typeface="Arial"/>
              <a:ea typeface="Arial"/>
              <a:cs typeface="Arial"/>
              <a:sym typeface="Arial"/>
            </a:endParaRPr>
          </a:p>
          <a:p>
            <a:pPr marL="0" marR="0" lvl="0" indent="0" algn="ctr" rtl="0">
              <a:lnSpc>
                <a:spcPct val="150000"/>
              </a:lnSpc>
              <a:spcBef>
                <a:spcPts val="1400"/>
              </a:spcBef>
              <a:spcAft>
                <a:spcPts val="0"/>
              </a:spcAft>
              <a:buClr>
                <a:schemeClr val="accent1"/>
              </a:buClr>
              <a:buSzPts val="2000"/>
              <a:buFont typeface="Calibri"/>
              <a:buNone/>
            </a:pPr>
            <a:r>
              <a:rPr lang="en-US" sz="2400" b="1" dirty="0">
                <a:solidFill>
                  <a:srgbClr val="3D3D3D"/>
                </a:solidFill>
                <a:latin typeface="Calibri"/>
                <a:ea typeface="Calibri"/>
                <a:cs typeface="Calibri"/>
                <a:sym typeface="Calibri"/>
              </a:rPr>
              <a:t>With the 22-card deck we will arrive in less time at the end of the game. Also suitable for a single match. It can be used in the first trial of the game</a:t>
            </a:r>
            <a:r>
              <a:rPr lang="en-US" sz="2000" b="1" dirty="0">
                <a:solidFill>
                  <a:srgbClr val="3D3D3D"/>
                </a:solidFill>
                <a:latin typeface="Calibri"/>
                <a:ea typeface="Calibri"/>
                <a:cs typeface="Calibri"/>
                <a:sym typeface="Calibri"/>
              </a:rPr>
              <a:t>. </a:t>
            </a:r>
            <a:endParaRPr sz="2000" dirty="0"/>
          </a:p>
        </p:txBody>
      </p:sp>
      <p:sp>
        <p:nvSpPr>
          <p:cNvPr id="387" name="Google Shape;387;p23"/>
          <p:cNvSpPr txBox="1"/>
          <p:nvPr/>
        </p:nvSpPr>
        <p:spPr>
          <a:xfrm rot="10800000" flipV="1">
            <a:off x="3546765" y="5568653"/>
            <a:ext cx="4981924" cy="553968"/>
          </a:xfrm>
          <a:prstGeom prst="rect">
            <a:avLst/>
          </a:prstGeom>
          <a:solidFill>
            <a:srgbClr val="FFE599"/>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dirty="0">
                <a:latin typeface="Calibri"/>
                <a:ea typeface="Calibri"/>
                <a:cs typeface="Calibri"/>
                <a:sym typeface="Calibri"/>
              </a:rPr>
              <a:t>We can build new decks </a:t>
            </a:r>
            <a:endParaRPr sz="2400" b="1" dirty="0">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24"/>
          <p:cNvPicPr preferRelativeResize="0">
            <a:picLocks noGrp="1"/>
          </p:cNvPicPr>
          <p:nvPr>
            <p:ph type="body" idx="1"/>
          </p:nvPr>
        </p:nvPicPr>
        <p:blipFill rotWithShape="1">
          <a:blip r:embed="rId3">
            <a:alphaModFix/>
          </a:blip>
          <a:srcRect l="31054" t="15431" r="32286" b="-1035"/>
          <a:stretch/>
        </p:blipFill>
        <p:spPr>
          <a:xfrm>
            <a:off x="6603005" y="647698"/>
            <a:ext cx="4431862" cy="5562601"/>
          </a:xfrm>
          <a:prstGeom prst="rect">
            <a:avLst/>
          </a:prstGeom>
          <a:noFill/>
          <a:ln>
            <a:noFill/>
          </a:ln>
        </p:spPr>
      </p:pic>
      <p:sp>
        <p:nvSpPr>
          <p:cNvPr id="393" name="Google Shape;393;p24"/>
          <p:cNvSpPr txBox="1">
            <a:spLocks noGrp="1"/>
          </p:cNvSpPr>
          <p:nvPr>
            <p:ph type="ftr" idx="11"/>
          </p:nvPr>
        </p:nvSpPr>
        <p:spPr>
          <a:xfrm>
            <a:off x="636914" y="6355080"/>
            <a:ext cx="4206240" cy="304801"/>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None/>
            </a:pPr>
            <a:r>
              <a:rPr lang="en-US" b="0" i="0">
                <a:solidFill>
                  <a:srgbClr val="FFFFFF"/>
                </a:solidFill>
                <a:latin typeface="Calibri"/>
                <a:ea typeface="Calibri"/>
                <a:cs typeface="Calibri"/>
                <a:sym typeface="Calibri"/>
              </a:rPr>
              <a:t>DR.SSA GRAZIA CHIARINI E DR.SSA SARA CALCINI</a:t>
            </a:r>
            <a:endParaRPr/>
          </a:p>
        </p:txBody>
      </p:sp>
      <p:sp>
        <p:nvSpPr>
          <p:cNvPr id="394" name="Google Shape;394;p2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b" anchorCtr="0">
            <a:normAutofit/>
          </a:bodyPr>
          <a:lstStyle/>
          <a:p>
            <a:pPr marL="0" lvl="0" indent="0" algn="r" rtl="0">
              <a:spcBef>
                <a:spcPts val="0"/>
              </a:spcBef>
              <a:spcAft>
                <a:spcPts val="0"/>
              </a:spcAft>
              <a:buNone/>
            </a:pPr>
            <a:fld id="{00000000-1234-1234-1234-123412341234}" type="slidenum">
              <a:rPr lang="en-US">
                <a:solidFill>
                  <a:srgbClr val="FFFFFF"/>
                </a:solidFill>
              </a:rPr>
              <a:t>28</a:t>
            </a:fld>
            <a:endParaRPr>
              <a:solidFill>
                <a:srgbClr val="FFFFFF"/>
              </a:solidFill>
            </a:endParaRPr>
          </a:p>
        </p:txBody>
      </p:sp>
      <p:sp>
        <p:nvSpPr>
          <p:cNvPr id="395" name="Google Shape;395;p24"/>
          <p:cNvSpPr txBox="1"/>
          <p:nvPr/>
        </p:nvSpPr>
        <p:spPr>
          <a:xfrm>
            <a:off x="400049" y="271475"/>
            <a:ext cx="5961839" cy="5938800"/>
          </a:xfrm>
          <a:prstGeom prst="rect">
            <a:avLst/>
          </a:prstGeom>
          <a:noFill/>
          <a:ln>
            <a:noFill/>
          </a:ln>
        </p:spPr>
        <p:txBody>
          <a:bodyPr spcFirstLastPara="1" wrap="square" lIns="91425" tIns="45700" rIns="91425" bIns="45700" anchor="t" anchorCtr="0">
            <a:normAutofit fontScale="55000" lnSpcReduction="20000"/>
          </a:bodyPr>
          <a:lstStyle/>
          <a:p>
            <a:pPr marL="0" marR="0" lvl="0" indent="0" algn="l" rtl="0">
              <a:lnSpc>
                <a:spcPct val="90000"/>
              </a:lnSpc>
              <a:spcBef>
                <a:spcPts val="0"/>
              </a:spcBef>
              <a:spcAft>
                <a:spcPts val="0"/>
              </a:spcAft>
              <a:buNone/>
            </a:pPr>
            <a:r>
              <a:rPr lang="en-US" sz="7300" b="1" dirty="0">
                <a:solidFill>
                  <a:schemeClr val="dk1"/>
                </a:solidFill>
                <a:latin typeface="Calibri" panose="020F0502020204030204" pitchFamily="34" charset="0"/>
                <a:ea typeface="Calibri"/>
                <a:cs typeface="Calibri" panose="020F0502020204030204" pitchFamily="34" charset="0"/>
                <a:sym typeface="Calibri"/>
              </a:rPr>
              <a:t>The deck of 64 cards</a:t>
            </a:r>
            <a:endParaRPr sz="7300" b="1" dirty="0">
              <a:latin typeface="Calibri" panose="020F0502020204030204" pitchFamily="34" charset="0"/>
              <a:cs typeface="Calibri" panose="020F0502020204030204" pitchFamily="34" charset="0"/>
            </a:endParaRPr>
          </a:p>
          <a:p>
            <a:pPr marL="0" marR="0" lvl="0" indent="0" algn="l" rtl="0">
              <a:lnSpc>
                <a:spcPct val="90000"/>
              </a:lnSpc>
              <a:spcBef>
                <a:spcPts val="1000"/>
              </a:spcBef>
              <a:spcAft>
                <a:spcPts val="0"/>
              </a:spcAft>
              <a:buNone/>
            </a:pPr>
            <a:endParaRPr sz="4300" b="1"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lnSpc>
                <a:spcPct val="90000"/>
              </a:lnSpc>
              <a:spcBef>
                <a:spcPts val="1000"/>
              </a:spcBef>
              <a:spcAft>
                <a:spcPts val="0"/>
              </a:spcAft>
              <a:buNone/>
            </a:pPr>
            <a:r>
              <a:rPr lang="en-US" sz="4400" b="1" dirty="0">
                <a:solidFill>
                  <a:schemeClr val="dk1"/>
                </a:solidFill>
                <a:latin typeface="Calibri" panose="020F0502020204030204" pitchFamily="34" charset="0"/>
                <a:ea typeface="Calibri"/>
                <a:cs typeface="Calibri" panose="020F0502020204030204" pitchFamily="34" charset="0"/>
                <a:sym typeface="Calibri"/>
              </a:rPr>
              <a:t>Each card contains:</a:t>
            </a:r>
            <a:endParaRPr sz="4400" b="1" dirty="0">
              <a:latin typeface="Calibri" panose="020F0502020204030204" pitchFamily="34" charset="0"/>
              <a:cs typeface="Calibri" panose="020F0502020204030204" pitchFamily="34" charset="0"/>
            </a:endParaRPr>
          </a:p>
          <a:p>
            <a:pPr marL="0" marR="0" lvl="0" indent="0" algn="l" rtl="0">
              <a:lnSpc>
                <a:spcPct val="90000"/>
              </a:lnSpc>
              <a:spcBef>
                <a:spcPts val="1000"/>
              </a:spcBef>
              <a:spcAft>
                <a:spcPts val="0"/>
              </a:spcAft>
              <a:buClr>
                <a:srgbClr val="EAF1F6"/>
              </a:buClr>
              <a:buSzPct val="50948"/>
              <a:buFont typeface="Noto Sans Symbols"/>
              <a:buNone/>
            </a:pPr>
            <a:endParaRPr sz="2669" b="1" dirty="0">
              <a:solidFill>
                <a:srgbClr val="EBEBEB"/>
              </a:solidFill>
              <a:latin typeface="Calibri"/>
              <a:ea typeface="Calibri"/>
              <a:cs typeface="Calibri"/>
              <a:sym typeface="Calibri"/>
            </a:endParaRPr>
          </a:p>
          <a:p>
            <a:pPr marL="0" marR="0" lvl="0" indent="0" algn="l" rtl="0">
              <a:lnSpc>
                <a:spcPct val="170000"/>
              </a:lnSpc>
              <a:spcBef>
                <a:spcPts val="1000"/>
              </a:spcBef>
              <a:spcAft>
                <a:spcPts val="0"/>
              </a:spcAft>
              <a:buNone/>
            </a:pPr>
            <a:r>
              <a:rPr lang="en-US" sz="4400" b="1" dirty="0">
                <a:solidFill>
                  <a:schemeClr val="dk1"/>
                </a:solidFill>
                <a:latin typeface="Calibri" panose="020F0502020204030204" pitchFamily="34" charset="0"/>
                <a:ea typeface="Calibri"/>
                <a:cs typeface="Calibri" panose="020F0502020204030204" pitchFamily="34" charset="0"/>
                <a:sym typeface="Calibri"/>
              </a:rPr>
              <a:t>A number</a:t>
            </a:r>
            <a:endParaRPr sz="4400" b="1" dirty="0">
              <a:latin typeface="Calibri" panose="020F0502020204030204" pitchFamily="34" charset="0"/>
              <a:cs typeface="Calibri" panose="020F0502020204030204" pitchFamily="34" charset="0"/>
            </a:endParaRPr>
          </a:p>
          <a:p>
            <a:pPr marL="0" marR="0" lvl="0" indent="0" algn="l" rtl="0">
              <a:lnSpc>
                <a:spcPct val="170000"/>
              </a:lnSpc>
              <a:spcBef>
                <a:spcPts val="1000"/>
              </a:spcBef>
              <a:spcAft>
                <a:spcPts val="0"/>
              </a:spcAft>
              <a:buNone/>
            </a:pPr>
            <a:r>
              <a:rPr lang="en-US" sz="4400" b="1" dirty="0">
                <a:solidFill>
                  <a:schemeClr val="dk1"/>
                </a:solidFill>
                <a:latin typeface="Calibri" panose="020F0502020204030204" pitchFamily="34" charset="0"/>
                <a:ea typeface="Calibri"/>
                <a:cs typeface="Calibri" panose="020F0502020204030204" pitchFamily="34" charset="0"/>
                <a:sym typeface="Calibri"/>
              </a:rPr>
              <a:t>An image</a:t>
            </a:r>
            <a:endParaRPr sz="4400" b="1" dirty="0">
              <a:latin typeface="Calibri" panose="020F0502020204030204" pitchFamily="34" charset="0"/>
              <a:cs typeface="Calibri" panose="020F0502020204030204" pitchFamily="34" charset="0"/>
            </a:endParaRPr>
          </a:p>
          <a:p>
            <a:pPr marL="0" marR="0" lvl="0" indent="0" algn="l" rtl="0">
              <a:lnSpc>
                <a:spcPct val="170000"/>
              </a:lnSpc>
              <a:spcBef>
                <a:spcPts val="1000"/>
              </a:spcBef>
              <a:spcAft>
                <a:spcPts val="0"/>
              </a:spcAft>
              <a:buNone/>
            </a:pPr>
            <a:r>
              <a:rPr lang="en-US" sz="4400" b="1" dirty="0">
                <a:solidFill>
                  <a:schemeClr val="dk1"/>
                </a:solidFill>
                <a:latin typeface="Calibri" panose="020F0502020204030204" pitchFamily="34" charset="0"/>
                <a:ea typeface="Calibri"/>
                <a:cs typeface="Calibri" panose="020F0502020204030204" pitchFamily="34" charset="0"/>
                <a:sym typeface="Calibri"/>
              </a:rPr>
              <a:t>A word related to the image</a:t>
            </a:r>
            <a:endParaRPr sz="4400" b="1" dirty="0">
              <a:latin typeface="Calibri" panose="020F0502020204030204" pitchFamily="34" charset="0"/>
              <a:cs typeface="Calibri" panose="020F0502020204030204" pitchFamily="34" charset="0"/>
            </a:endParaRPr>
          </a:p>
          <a:p>
            <a:pPr marL="0" marR="0" lvl="0" indent="0" algn="l" rtl="0">
              <a:lnSpc>
                <a:spcPct val="170000"/>
              </a:lnSpc>
              <a:spcBef>
                <a:spcPts val="1000"/>
              </a:spcBef>
              <a:spcAft>
                <a:spcPts val="0"/>
              </a:spcAft>
              <a:buNone/>
            </a:pPr>
            <a:r>
              <a:rPr lang="en-US" sz="4400" b="1" dirty="0">
                <a:solidFill>
                  <a:schemeClr val="dk1"/>
                </a:solidFill>
                <a:latin typeface="Calibri" panose="020F0502020204030204" pitchFamily="34" charset="0"/>
                <a:ea typeface="Calibri"/>
                <a:cs typeface="Calibri" panose="020F0502020204030204" pitchFamily="34" charset="0"/>
                <a:sym typeface="Calibri"/>
              </a:rPr>
              <a:t>A brief description of the image</a:t>
            </a:r>
            <a:endParaRPr sz="4400" b="1" dirty="0">
              <a:latin typeface="Calibri" panose="020F0502020204030204" pitchFamily="34" charset="0"/>
              <a:ea typeface="Calibri"/>
              <a:cs typeface="Calibri" panose="020F0502020204030204" pitchFamily="34" charset="0"/>
              <a:sym typeface="Calibri"/>
            </a:endParaRPr>
          </a:p>
          <a:p>
            <a:pPr marL="0" marR="0" lvl="0" indent="0" algn="l" rtl="0">
              <a:lnSpc>
                <a:spcPct val="170000"/>
              </a:lnSpc>
              <a:spcBef>
                <a:spcPts val="1000"/>
              </a:spcBef>
              <a:spcAft>
                <a:spcPts val="0"/>
              </a:spcAft>
              <a:buNone/>
            </a:pPr>
            <a:r>
              <a:rPr lang="en-US" sz="4400" b="1" i="1" dirty="0">
                <a:solidFill>
                  <a:schemeClr val="dk1"/>
                </a:solidFill>
                <a:latin typeface="Calibri" panose="020F0502020204030204" pitchFamily="34" charset="0"/>
                <a:ea typeface="Calibri"/>
                <a:cs typeface="Calibri" panose="020F0502020204030204" pitchFamily="34" charset="0"/>
                <a:sym typeface="Calibri"/>
              </a:rPr>
              <a:t>In the case of photos with multiple elements choose the element we want to highlight</a:t>
            </a:r>
            <a:endParaRPr sz="4400" b="1" dirty="0">
              <a:latin typeface="Calibri" panose="020F0502020204030204" pitchFamily="34" charset="0"/>
              <a:cs typeface="Calibri" panose="020F0502020204030204" pitchFamily="34" charset="0"/>
            </a:endParaRPr>
          </a:p>
          <a:p>
            <a:pPr marL="0" marR="0" lvl="0" indent="0" algn="l" rtl="0">
              <a:lnSpc>
                <a:spcPct val="170000"/>
              </a:lnSpc>
              <a:spcBef>
                <a:spcPts val="1000"/>
              </a:spcBef>
              <a:spcAft>
                <a:spcPts val="0"/>
              </a:spcAft>
              <a:buNone/>
            </a:pPr>
            <a:endParaRPr sz="44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lnSpc>
                <a:spcPct val="90000"/>
              </a:lnSpc>
              <a:spcBef>
                <a:spcPts val="1000"/>
              </a:spcBef>
              <a:spcAft>
                <a:spcPts val="0"/>
              </a:spcAft>
              <a:buClr>
                <a:srgbClr val="EAF1F6"/>
              </a:buClr>
              <a:buSzPct val="80000"/>
              <a:buFont typeface="Noto Sans Symbols"/>
              <a:buNone/>
            </a:pPr>
            <a:endParaRPr sz="17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EAF1F6"/>
              </a:buClr>
              <a:buSzPct val="80000"/>
              <a:buFont typeface="Noto Sans Symbols"/>
              <a:buNone/>
            </a:pPr>
            <a:endParaRPr sz="1700" dirty="0">
              <a:solidFill>
                <a:srgbClr val="EBEBEB"/>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DCFF29-38EA-FF24-3A9D-8849A3AE8B9D}"/>
              </a:ext>
            </a:extLst>
          </p:cNvPr>
          <p:cNvSpPr>
            <a:spLocks noGrp="1"/>
          </p:cNvSpPr>
          <p:nvPr>
            <p:ph type="title"/>
          </p:nvPr>
        </p:nvSpPr>
        <p:spPr>
          <a:xfrm>
            <a:off x="1097280" y="33090"/>
            <a:ext cx="10058400" cy="1260690"/>
          </a:xfrm>
        </p:spPr>
        <p:txBody>
          <a:bodyPr>
            <a:normAutofit fontScale="90000"/>
          </a:bodyPr>
          <a:lstStyle/>
          <a:p>
            <a:pPr algn="ctr"/>
            <a:r>
              <a:rPr lang="en-US" sz="4400" b="1" dirty="0">
                <a:solidFill>
                  <a:schemeClr val="dk1"/>
                </a:solidFill>
                <a:latin typeface="Calibri" panose="020F0502020204030204" pitchFamily="34" charset="0"/>
                <a:ea typeface="Calibri"/>
                <a:cs typeface="Calibri" panose="020F0502020204030204" pitchFamily="34" charset="0"/>
                <a:sym typeface="Calibri"/>
              </a:rPr>
              <a:t>The deck of 64 cards</a:t>
            </a:r>
            <a:br>
              <a:rPr lang="en-US" sz="4800" b="1" dirty="0">
                <a:latin typeface="Calibri" panose="020F0502020204030204" pitchFamily="34" charset="0"/>
                <a:cs typeface="Calibri" panose="020F0502020204030204" pitchFamily="34" charset="0"/>
              </a:rPr>
            </a:br>
            <a:endParaRPr lang="it-IT" dirty="0"/>
          </a:p>
        </p:txBody>
      </p:sp>
      <p:sp>
        <p:nvSpPr>
          <p:cNvPr id="3" name="Segnaposto testo 2">
            <a:extLst>
              <a:ext uri="{FF2B5EF4-FFF2-40B4-BE49-F238E27FC236}">
                <a16:creationId xmlns:a16="http://schemas.microsoft.com/office/drawing/2014/main" id="{AA91A2AB-C125-605D-F0FE-6782FE0AB95C}"/>
              </a:ext>
            </a:extLst>
          </p:cNvPr>
          <p:cNvSpPr>
            <a:spLocks noGrp="1"/>
          </p:cNvSpPr>
          <p:nvPr>
            <p:ph type="body" idx="1"/>
          </p:nvPr>
        </p:nvSpPr>
        <p:spPr/>
        <p:txBody>
          <a:bodyPr/>
          <a:lstStyle/>
          <a:p>
            <a:pPr marL="0" marR="0" lvl="0" indent="0" algn="l" rtl="0">
              <a:lnSpc>
                <a:spcPct val="150000"/>
              </a:lnSpc>
              <a:spcBef>
                <a:spcPts val="1000"/>
              </a:spcBef>
              <a:spcAft>
                <a:spcPts val="0"/>
              </a:spcAft>
              <a:buNone/>
            </a:pPr>
            <a:r>
              <a:rPr lang="en-US" sz="2400" b="1" dirty="0">
                <a:solidFill>
                  <a:schemeClr val="dk1"/>
                </a:solidFill>
                <a:latin typeface="Calibri"/>
                <a:ea typeface="Calibri"/>
                <a:cs typeface="Calibri"/>
                <a:sym typeface="Calibri"/>
              </a:rPr>
              <a:t>A proposal for writing. Open-Ended questions are better. </a:t>
            </a:r>
          </a:p>
          <a:p>
            <a:pPr marL="0" marR="0" lvl="0" indent="0" algn="l" rtl="0">
              <a:lnSpc>
                <a:spcPct val="150000"/>
              </a:lnSpc>
              <a:spcBef>
                <a:spcPts val="1000"/>
              </a:spcBef>
              <a:spcAft>
                <a:spcPts val="0"/>
              </a:spcAft>
              <a:buNone/>
            </a:pPr>
            <a:r>
              <a:rPr lang="en-US" sz="2400" b="1" i="1" dirty="0">
                <a:solidFill>
                  <a:schemeClr val="dk1"/>
                </a:solidFill>
                <a:latin typeface="Calibri"/>
                <a:ea typeface="Calibri"/>
                <a:cs typeface="Calibri"/>
                <a:sym typeface="Calibri"/>
              </a:rPr>
              <a:t>An open-ended question is a question that cannot be answered with a "yes" or "no" answer. open-ended questions require a longer answer.</a:t>
            </a:r>
          </a:p>
          <a:p>
            <a:pPr marL="0" marR="0" lvl="0" indent="0" algn="l" rtl="0">
              <a:lnSpc>
                <a:spcPct val="150000"/>
              </a:lnSpc>
              <a:spcBef>
                <a:spcPts val="1000"/>
              </a:spcBef>
              <a:spcAft>
                <a:spcPts val="0"/>
              </a:spcAft>
              <a:buNone/>
            </a:pPr>
            <a:r>
              <a:rPr lang="en-US" sz="2400" b="1" dirty="0">
                <a:solidFill>
                  <a:schemeClr val="dk1"/>
                </a:solidFill>
                <a:latin typeface="Calibri"/>
                <a:ea typeface="Calibri"/>
                <a:cs typeface="Calibri"/>
                <a:sym typeface="Calibri"/>
              </a:rPr>
              <a:t>Other proposals are in the manual or indicated by the master or we can write what we want.</a:t>
            </a:r>
            <a:endParaRPr lang="en-US" sz="2400" b="1" dirty="0"/>
          </a:p>
          <a:p>
            <a:pPr marL="91440" lvl="0" indent="-127000" algn="l" rtl="0">
              <a:lnSpc>
                <a:spcPct val="90000"/>
              </a:lnSpc>
              <a:spcBef>
                <a:spcPts val="1400"/>
              </a:spcBef>
              <a:spcAft>
                <a:spcPts val="0"/>
              </a:spcAft>
              <a:buSzPts val="2000"/>
              <a:buChar char=" "/>
            </a:pPr>
            <a:endParaRPr lang="it-IT" dirty="0"/>
          </a:p>
        </p:txBody>
      </p:sp>
      <p:sp>
        <p:nvSpPr>
          <p:cNvPr id="4" name="Segnaposto numero diapositiva 3">
            <a:extLst>
              <a:ext uri="{FF2B5EF4-FFF2-40B4-BE49-F238E27FC236}">
                <a16:creationId xmlns:a16="http://schemas.microsoft.com/office/drawing/2014/main" id="{DC64A24A-777D-DA8E-8697-F802D5CD9E7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spTree>
    <p:extLst>
      <p:ext uri="{BB962C8B-B14F-4D97-AF65-F5344CB8AC3E}">
        <p14:creationId xmlns:p14="http://schemas.microsoft.com/office/powerpoint/2010/main" val="3415188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A2D66C-F26D-60AA-E4E7-66087D37D70F}"/>
              </a:ext>
            </a:extLst>
          </p:cNvPr>
          <p:cNvSpPr>
            <a:spLocks noGrp="1"/>
          </p:cNvSpPr>
          <p:nvPr>
            <p:ph type="title"/>
          </p:nvPr>
        </p:nvSpPr>
        <p:spPr>
          <a:xfrm>
            <a:off x="1097280" y="286604"/>
            <a:ext cx="10058400" cy="968440"/>
          </a:xfrm>
        </p:spPr>
        <p:txBody>
          <a:bodyPr>
            <a:normAutofit/>
          </a:bodyPr>
          <a:lstStyle/>
          <a:p>
            <a:pPr algn="ctr"/>
            <a:r>
              <a:rPr lang="it-IT" sz="4000" b="1" dirty="0"/>
              <a:t>Life </a:t>
            </a:r>
            <a:r>
              <a:rPr lang="it-IT" sz="4000" b="1" dirty="0" err="1"/>
              <a:t>as</a:t>
            </a:r>
            <a:r>
              <a:rPr lang="it-IT" sz="4000" b="1" dirty="0"/>
              <a:t> a set of events</a:t>
            </a:r>
          </a:p>
        </p:txBody>
      </p:sp>
      <p:sp>
        <p:nvSpPr>
          <p:cNvPr id="3" name="Segnaposto testo 2">
            <a:extLst>
              <a:ext uri="{FF2B5EF4-FFF2-40B4-BE49-F238E27FC236}">
                <a16:creationId xmlns:a16="http://schemas.microsoft.com/office/drawing/2014/main" id="{D29EB5ED-F4B7-5FA8-6ED7-42CE88CE2C02}"/>
              </a:ext>
            </a:extLst>
          </p:cNvPr>
          <p:cNvSpPr>
            <a:spLocks noGrp="1"/>
          </p:cNvSpPr>
          <p:nvPr>
            <p:ph type="body" idx="1"/>
          </p:nvPr>
        </p:nvSpPr>
        <p:spPr/>
        <p:txBody>
          <a:bodyPr/>
          <a:lstStyle/>
          <a:p>
            <a:pPr marL="91440" lvl="0" indent="-127000" algn="l" rtl="0">
              <a:lnSpc>
                <a:spcPct val="150000"/>
              </a:lnSpc>
              <a:spcBef>
                <a:spcPts val="1400"/>
              </a:spcBef>
              <a:spcAft>
                <a:spcPts val="0"/>
              </a:spcAft>
              <a:buSzPts val="2000"/>
              <a:buChar char=" "/>
            </a:pPr>
            <a:r>
              <a:rPr lang="en-US" sz="2400" b="1" dirty="0"/>
              <a:t>We play with our memories and realize that we are making a kind of script, like in a movie. </a:t>
            </a:r>
          </a:p>
          <a:p>
            <a:pPr marL="91440" lvl="0" indent="-127000" algn="l" rtl="0">
              <a:lnSpc>
                <a:spcPct val="150000"/>
              </a:lnSpc>
              <a:spcBef>
                <a:spcPts val="1400"/>
              </a:spcBef>
              <a:spcAft>
                <a:spcPts val="0"/>
              </a:spcAft>
              <a:buSzPts val="2000"/>
              <a:buChar char=" "/>
            </a:pPr>
            <a:r>
              <a:rPr lang="en-US" sz="2400" b="1" dirty="0"/>
              <a:t>Some memories are pleasant, some are painful, some are beautiful, others are hidden even without knowing it.</a:t>
            </a:r>
          </a:p>
          <a:p>
            <a:pPr marL="91440" lvl="0" indent="-127000" algn="l" rtl="0">
              <a:lnSpc>
                <a:spcPct val="150000"/>
              </a:lnSpc>
              <a:spcBef>
                <a:spcPts val="1400"/>
              </a:spcBef>
              <a:spcAft>
                <a:spcPts val="0"/>
              </a:spcAft>
              <a:buSzPts val="2000"/>
              <a:buChar char=" "/>
            </a:pPr>
            <a:r>
              <a:rPr lang="en-US" sz="2400" b="1" dirty="0"/>
              <a:t>Life as a set of events, plots, ups and downs, falls and shooting, stops and new departures is comparable to the games and plots of a comedy.</a:t>
            </a:r>
          </a:p>
          <a:p>
            <a:endParaRPr lang="it-IT" dirty="0"/>
          </a:p>
        </p:txBody>
      </p:sp>
      <p:sp>
        <p:nvSpPr>
          <p:cNvPr id="4" name="Segnaposto numero diapositiva 3">
            <a:extLst>
              <a:ext uri="{FF2B5EF4-FFF2-40B4-BE49-F238E27FC236}">
                <a16:creationId xmlns:a16="http://schemas.microsoft.com/office/drawing/2014/main" id="{5AB7EF6B-5475-0B1C-804B-72478BAC3AF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Tree>
    <p:extLst>
      <p:ext uri="{BB962C8B-B14F-4D97-AF65-F5344CB8AC3E}">
        <p14:creationId xmlns:p14="http://schemas.microsoft.com/office/powerpoint/2010/main" val="3484281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5"/>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5"/>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2" name="Google Shape;402;p25"/>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
        <p:nvSpPr>
          <p:cNvPr id="403" name="Google Shape;403;p25"/>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25"/>
          <p:cNvSpPr txBox="1">
            <a:spLocks noGrp="1"/>
          </p:cNvSpPr>
          <p:nvPr>
            <p:ph type="title"/>
          </p:nvPr>
        </p:nvSpPr>
        <p:spPr>
          <a:xfrm>
            <a:off x="128016" y="4138618"/>
            <a:ext cx="12063984" cy="1808182"/>
          </a:xfrm>
          <a:prstGeom prst="rect">
            <a:avLst/>
          </a:prstGeom>
          <a:noFill/>
          <a:ln>
            <a:noFill/>
          </a:ln>
        </p:spPr>
        <p:txBody>
          <a:bodyPr spcFirstLastPara="1" wrap="square" lIns="91425" tIns="45700" rIns="91425" bIns="45700" anchor="b" anchorCtr="0">
            <a:noAutofit/>
          </a:bodyPr>
          <a:lstStyle/>
          <a:p>
            <a:pPr marL="0" lvl="0" indent="0" rtl="0">
              <a:lnSpc>
                <a:spcPct val="150000"/>
              </a:lnSpc>
              <a:spcBef>
                <a:spcPts val="0"/>
              </a:spcBef>
              <a:spcAft>
                <a:spcPts val="0"/>
              </a:spcAft>
              <a:buClr>
                <a:srgbClr val="262626"/>
              </a:buClr>
              <a:buSzPts val="2400"/>
              <a:buFont typeface="Calibri"/>
              <a:buNone/>
            </a:pPr>
            <a:r>
              <a:rPr lang="en-US" sz="2400" b="1" i="0" dirty="0">
                <a:solidFill>
                  <a:srgbClr val="262626"/>
                </a:solidFill>
              </a:rPr>
              <a:t>In the 64 deck the first sixteen cards explore memories of childhood and early adolescence. Words and images have a clear meaning. </a:t>
            </a:r>
            <a:r>
              <a:rPr lang="en-US" sz="2400" b="1" i="0" dirty="0">
                <a:solidFill>
                  <a:schemeClr val="dk1"/>
                </a:solidFill>
              </a:rPr>
              <a:t>In addition to the writing proposals of the card we can write on family holidays, recipes of food, habits and so on.</a:t>
            </a:r>
            <a:endParaRPr sz="2400" b="1" dirty="0">
              <a:solidFill>
                <a:schemeClr val="dk1"/>
              </a:solidFill>
            </a:endParaRPr>
          </a:p>
        </p:txBody>
      </p:sp>
      <p:pic>
        <p:nvPicPr>
          <p:cNvPr id="405" name="Google Shape;405;p25"/>
          <p:cNvPicPr preferRelativeResize="0"/>
          <p:nvPr/>
        </p:nvPicPr>
        <p:blipFill rotWithShape="1">
          <a:blip r:embed="rId3">
            <a:alphaModFix/>
          </a:blip>
          <a:srcRect/>
          <a:stretch/>
        </p:blipFill>
        <p:spPr>
          <a:xfrm>
            <a:off x="9142669" y="261115"/>
            <a:ext cx="2484888" cy="3818518"/>
          </a:xfrm>
          <a:prstGeom prst="rect">
            <a:avLst/>
          </a:prstGeom>
          <a:noFill/>
          <a:ln>
            <a:noFill/>
          </a:ln>
        </p:spPr>
      </p:pic>
      <p:sp>
        <p:nvSpPr>
          <p:cNvPr id="406" name="Google Shape;406;p25"/>
          <p:cNvSpPr/>
          <p:nvPr/>
        </p:nvSpPr>
        <p:spPr>
          <a:xfrm>
            <a:off x="3246201"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7" name="Google Shape;407;p25"/>
          <p:cNvPicPr preferRelativeResize="0">
            <a:picLocks noGrp="1"/>
          </p:cNvPicPr>
          <p:nvPr>
            <p:ph type="body" idx="1"/>
          </p:nvPr>
        </p:nvPicPr>
        <p:blipFill rotWithShape="1">
          <a:blip r:embed="rId4">
            <a:alphaModFix/>
          </a:blip>
          <a:srcRect/>
          <a:stretch/>
        </p:blipFill>
        <p:spPr>
          <a:xfrm>
            <a:off x="483475" y="994075"/>
            <a:ext cx="2511000" cy="3115500"/>
          </a:xfrm>
          <a:prstGeom prst="rect">
            <a:avLst/>
          </a:prstGeom>
          <a:noFill/>
          <a:ln>
            <a:noFill/>
          </a:ln>
        </p:spPr>
      </p:pic>
      <p:sp>
        <p:nvSpPr>
          <p:cNvPr id="408" name="Google Shape;408;p25"/>
          <p:cNvSpPr/>
          <p:nvPr/>
        </p:nvSpPr>
        <p:spPr>
          <a:xfrm>
            <a:off x="6038730"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9" name="Google Shape;409;p25"/>
          <p:cNvPicPr preferRelativeResize="0"/>
          <p:nvPr/>
        </p:nvPicPr>
        <p:blipFill rotWithShape="1">
          <a:blip r:embed="rId5">
            <a:alphaModFix/>
          </a:blip>
          <a:srcRect/>
          <a:stretch/>
        </p:blipFill>
        <p:spPr>
          <a:xfrm>
            <a:off x="6242825" y="263407"/>
            <a:ext cx="2511026" cy="3818518"/>
          </a:xfrm>
          <a:prstGeom prst="rect">
            <a:avLst/>
          </a:prstGeom>
          <a:noFill/>
          <a:ln>
            <a:noFill/>
          </a:ln>
        </p:spPr>
      </p:pic>
      <p:sp>
        <p:nvSpPr>
          <p:cNvPr id="410" name="Google Shape;410;p25"/>
          <p:cNvSpPr/>
          <p:nvPr/>
        </p:nvSpPr>
        <p:spPr>
          <a:xfrm>
            <a:off x="8865464"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1" name="Google Shape;411;p25"/>
          <p:cNvPicPr preferRelativeResize="0"/>
          <p:nvPr/>
        </p:nvPicPr>
        <p:blipFill rotWithShape="1">
          <a:blip r:embed="rId6">
            <a:alphaModFix/>
          </a:blip>
          <a:srcRect/>
          <a:stretch/>
        </p:blipFill>
        <p:spPr>
          <a:xfrm>
            <a:off x="3421822" y="263407"/>
            <a:ext cx="2557054" cy="3846169"/>
          </a:xfrm>
          <a:prstGeom prst="rect">
            <a:avLst/>
          </a:prstGeom>
          <a:noFill/>
          <a:ln>
            <a:noFill/>
          </a:ln>
        </p:spPr>
      </p:pic>
      <p:cxnSp>
        <p:nvCxnSpPr>
          <p:cNvPr id="412" name="Google Shape;412;p25"/>
          <p:cNvCxnSpPr/>
          <p:nvPr/>
        </p:nvCxnSpPr>
        <p:spPr>
          <a:xfrm>
            <a:off x="721086" y="5618770"/>
            <a:ext cx="1051560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413" name="Google Shape;413;p25"/>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5"/>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cap="none">
                <a:solidFill>
                  <a:srgbClr val="FFFFFF"/>
                </a:solidFill>
                <a:latin typeface="Calibri"/>
                <a:ea typeface="Calibri"/>
                <a:cs typeface="Calibri"/>
                <a:sym typeface="Calibri"/>
              </a:rPr>
              <a:t>DR.SSA GRAZIA CHIARINI E DR.SSA SARA CALCINI</a:t>
            </a:r>
            <a:endParaRPr/>
          </a:p>
        </p:txBody>
      </p:sp>
      <p:sp>
        <p:nvSpPr>
          <p:cNvPr id="416" name="Google Shape;416;p2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30</a:t>
            </a:fld>
            <a:endParaRPr/>
          </a:p>
        </p:txBody>
      </p:sp>
      <p:pic>
        <p:nvPicPr>
          <p:cNvPr id="19" name="Google Shape;407;p25">
            <a:extLst>
              <a:ext uri="{FF2B5EF4-FFF2-40B4-BE49-F238E27FC236}">
                <a16:creationId xmlns:a16="http://schemas.microsoft.com/office/drawing/2014/main" id="{01A075F6-C57D-4586-BFD1-565AE228FB4E}"/>
              </a:ext>
            </a:extLst>
          </p:cNvPr>
          <p:cNvPicPr preferRelativeResize="0">
            <a:picLocks/>
          </p:cNvPicPr>
          <p:nvPr/>
        </p:nvPicPr>
        <p:blipFill rotWithShape="1">
          <a:blip r:embed="rId4">
            <a:alphaModFix/>
          </a:blip>
          <a:srcRect/>
          <a:stretch/>
        </p:blipFill>
        <p:spPr>
          <a:xfrm>
            <a:off x="483475" y="994076"/>
            <a:ext cx="2511000" cy="3115500"/>
          </a:xfrm>
          <a:prstGeom prst="rect">
            <a:avLst/>
          </a:prstGeom>
          <a:noFill/>
          <a:ln>
            <a:noFill/>
          </a:ln>
        </p:spPr>
      </p:pic>
      <p:pic>
        <p:nvPicPr>
          <p:cNvPr id="20" name="Google Shape;407;p25">
            <a:extLst>
              <a:ext uri="{FF2B5EF4-FFF2-40B4-BE49-F238E27FC236}">
                <a16:creationId xmlns:a16="http://schemas.microsoft.com/office/drawing/2014/main" id="{B028C10D-E839-0570-CE26-319D078E6C32}"/>
              </a:ext>
            </a:extLst>
          </p:cNvPr>
          <p:cNvPicPr preferRelativeResize="0">
            <a:picLocks/>
          </p:cNvPicPr>
          <p:nvPr/>
        </p:nvPicPr>
        <p:blipFill rotWithShape="1">
          <a:blip r:embed="rId4">
            <a:alphaModFix/>
          </a:blip>
          <a:srcRect/>
          <a:stretch/>
        </p:blipFill>
        <p:spPr>
          <a:xfrm>
            <a:off x="228621" y="233464"/>
            <a:ext cx="2765854" cy="384616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6"/>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6"/>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3" name="Google Shape;423;p26"/>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
        <p:nvSpPr>
          <p:cNvPr id="424" name="Google Shape;424;p26"/>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5" name="Google Shape;425;p26"/>
          <p:cNvSpPr txBox="1">
            <a:spLocks noGrp="1"/>
          </p:cNvSpPr>
          <p:nvPr>
            <p:ph type="title"/>
          </p:nvPr>
        </p:nvSpPr>
        <p:spPr>
          <a:xfrm>
            <a:off x="633999" y="4550229"/>
            <a:ext cx="10909073" cy="1057655"/>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262626"/>
              </a:buClr>
              <a:buSzPts val="3200"/>
              <a:buFont typeface="Calibri"/>
              <a:buNone/>
            </a:pPr>
            <a:r>
              <a:rPr lang="en-US" sz="3100" b="1" dirty="0">
                <a:solidFill>
                  <a:srgbClr val="262626"/>
                </a:solidFill>
              </a:rPr>
              <a:t>On each stimulus we can still write memories of other ages of life</a:t>
            </a:r>
            <a:endParaRPr sz="4700" b="1" dirty="0"/>
          </a:p>
        </p:txBody>
      </p:sp>
      <p:pic>
        <p:nvPicPr>
          <p:cNvPr id="426" name="Google Shape;426;p26"/>
          <p:cNvPicPr preferRelativeResize="0"/>
          <p:nvPr/>
        </p:nvPicPr>
        <p:blipFill rotWithShape="1">
          <a:blip r:embed="rId3">
            <a:alphaModFix/>
          </a:blip>
          <a:srcRect/>
          <a:stretch/>
        </p:blipFill>
        <p:spPr>
          <a:xfrm>
            <a:off x="9178900" y="229382"/>
            <a:ext cx="2698572" cy="3986069"/>
          </a:xfrm>
          <a:prstGeom prst="rect">
            <a:avLst/>
          </a:prstGeom>
          <a:noFill/>
          <a:ln>
            <a:noFill/>
          </a:ln>
        </p:spPr>
      </p:pic>
      <p:sp>
        <p:nvSpPr>
          <p:cNvPr id="427" name="Google Shape;427;p26"/>
          <p:cNvSpPr/>
          <p:nvPr/>
        </p:nvSpPr>
        <p:spPr>
          <a:xfrm>
            <a:off x="3246201"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8" name="Google Shape;428;p26" descr="Immagine che contiene freccia&#10;&#10;Descrizione generata automaticamente"/>
          <p:cNvPicPr preferRelativeResize="0">
            <a:picLocks noGrp="1"/>
          </p:cNvPicPr>
          <p:nvPr>
            <p:ph type="body" idx="1"/>
          </p:nvPr>
        </p:nvPicPr>
        <p:blipFill rotWithShape="1">
          <a:blip r:embed="rId4">
            <a:alphaModFix/>
          </a:blip>
          <a:srcRect/>
          <a:stretch/>
        </p:blipFill>
        <p:spPr>
          <a:xfrm>
            <a:off x="6177293" y="165374"/>
            <a:ext cx="2545207" cy="4050076"/>
          </a:xfrm>
          <a:prstGeom prst="rect">
            <a:avLst/>
          </a:prstGeom>
          <a:noFill/>
          <a:ln>
            <a:noFill/>
          </a:ln>
        </p:spPr>
      </p:pic>
      <p:sp>
        <p:nvSpPr>
          <p:cNvPr id="429" name="Google Shape;429;p26"/>
          <p:cNvSpPr/>
          <p:nvPr/>
        </p:nvSpPr>
        <p:spPr>
          <a:xfrm>
            <a:off x="6038730"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30" name="Google Shape;430;p26"/>
          <p:cNvPicPr preferRelativeResize="0"/>
          <p:nvPr/>
        </p:nvPicPr>
        <p:blipFill rotWithShape="1">
          <a:blip r:embed="rId5">
            <a:alphaModFix/>
          </a:blip>
          <a:srcRect/>
          <a:stretch/>
        </p:blipFill>
        <p:spPr>
          <a:xfrm>
            <a:off x="3384764" y="165374"/>
            <a:ext cx="2579411" cy="4050076"/>
          </a:xfrm>
          <a:prstGeom prst="rect">
            <a:avLst/>
          </a:prstGeom>
          <a:noFill/>
          <a:ln>
            <a:noFill/>
          </a:ln>
        </p:spPr>
      </p:pic>
      <p:sp>
        <p:nvSpPr>
          <p:cNvPr id="431" name="Google Shape;431;p26"/>
          <p:cNvSpPr/>
          <p:nvPr/>
        </p:nvSpPr>
        <p:spPr>
          <a:xfrm>
            <a:off x="8865464"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32" name="Google Shape;432;p26" descr="Immagine che contiene testo&#10;&#10;Descrizione generata automaticamente"/>
          <p:cNvPicPr preferRelativeResize="0"/>
          <p:nvPr/>
        </p:nvPicPr>
        <p:blipFill rotWithShape="1">
          <a:blip r:embed="rId6">
            <a:alphaModFix/>
          </a:blip>
          <a:srcRect/>
          <a:stretch/>
        </p:blipFill>
        <p:spPr>
          <a:xfrm>
            <a:off x="190645" y="165376"/>
            <a:ext cx="2842437" cy="4050076"/>
          </a:xfrm>
          <a:prstGeom prst="rect">
            <a:avLst/>
          </a:prstGeom>
          <a:noFill/>
          <a:ln>
            <a:noFill/>
          </a:ln>
        </p:spPr>
      </p:pic>
      <p:cxnSp>
        <p:nvCxnSpPr>
          <p:cNvPr id="433" name="Google Shape;433;p26"/>
          <p:cNvCxnSpPr/>
          <p:nvPr/>
        </p:nvCxnSpPr>
        <p:spPr>
          <a:xfrm>
            <a:off x="721086" y="5618770"/>
            <a:ext cx="1051560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434" name="Google Shape;434;p26"/>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6"/>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cap="none">
                <a:solidFill>
                  <a:srgbClr val="FFFFFF"/>
                </a:solidFill>
                <a:latin typeface="Calibri"/>
                <a:ea typeface="Calibri"/>
                <a:cs typeface="Calibri"/>
                <a:sym typeface="Calibri"/>
              </a:rPr>
              <a:t>DR.SSA GRAZIA CHIARINI E DR.SSA SARA CALCINI</a:t>
            </a:r>
            <a:endParaRPr/>
          </a:p>
        </p:txBody>
      </p:sp>
      <p:sp>
        <p:nvSpPr>
          <p:cNvPr id="437" name="Google Shape;437;p2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7"/>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7"/>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4" name="Google Shape;444;p27"/>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
        <p:nvSpPr>
          <p:cNvPr id="445" name="Google Shape;445;p27"/>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6" name="Google Shape;446;p27"/>
          <p:cNvSpPr txBox="1">
            <a:spLocks noGrp="1"/>
          </p:cNvSpPr>
          <p:nvPr>
            <p:ph type="title"/>
          </p:nvPr>
        </p:nvSpPr>
        <p:spPr>
          <a:xfrm>
            <a:off x="633999" y="4550229"/>
            <a:ext cx="10909073" cy="1573780"/>
          </a:xfrm>
          <a:prstGeom prst="rect">
            <a:avLst/>
          </a:prstGeom>
          <a:noFill/>
          <a:ln>
            <a:noFill/>
          </a:ln>
        </p:spPr>
        <p:txBody>
          <a:bodyPr spcFirstLastPara="1" wrap="square" lIns="91425" tIns="45700" rIns="91425" bIns="45700" anchor="b" anchorCtr="0">
            <a:normAutofit/>
          </a:bodyPr>
          <a:lstStyle/>
          <a:p>
            <a:pPr marL="0" lvl="0" indent="0" algn="ctr" rtl="0">
              <a:lnSpc>
                <a:spcPct val="150000"/>
              </a:lnSpc>
              <a:spcBef>
                <a:spcPts val="0"/>
              </a:spcBef>
              <a:spcAft>
                <a:spcPts val="0"/>
              </a:spcAft>
              <a:buClr>
                <a:srgbClr val="262626"/>
              </a:buClr>
              <a:buSzPts val="3200"/>
              <a:buFont typeface="Calibri"/>
              <a:buNone/>
            </a:pPr>
            <a:r>
              <a:rPr lang="en-US" sz="3100" b="1" dirty="0">
                <a:solidFill>
                  <a:srgbClr val="262626"/>
                </a:solidFill>
              </a:rPr>
              <a:t>The bridge in this case can represent the transition from childhood to adolescence. What happened? What changes?</a:t>
            </a:r>
            <a:endParaRPr sz="4700" b="1" dirty="0"/>
          </a:p>
        </p:txBody>
      </p:sp>
      <p:pic>
        <p:nvPicPr>
          <p:cNvPr id="447" name="Google Shape;447;p27"/>
          <p:cNvPicPr preferRelativeResize="0"/>
          <p:nvPr/>
        </p:nvPicPr>
        <p:blipFill rotWithShape="1">
          <a:blip r:embed="rId3">
            <a:alphaModFix/>
          </a:blip>
          <a:srcRect/>
          <a:stretch/>
        </p:blipFill>
        <p:spPr>
          <a:xfrm>
            <a:off x="8508999" y="208491"/>
            <a:ext cx="3085297" cy="4234084"/>
          </a:xfrm>
          <a:prstGeom prst="rect">
            <a:avLst/>
          </a:prstGeom>
          <a:noFill/>
          <a:ln>
            <a:noFill/>
          </a:ln>
        </p:spPr>
      </p:pic>
      <p:sp>
        <p:nvSpPr>
          <p:cNvPr id="448" name="Google Shape;448;p27"/>
          <p:cNvSpPr/>
          <p:nvPr/>
        </p:nvSpPr>
        <p:spPr>
          <a:xfrm>
            <a:off x="4158553"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9" name="Google Shape;449;p27"/>
          <p:cNvPicPr preferRelativeResize="0">
            <a:picLocks noGrp="1"/>
          </p:cNvPicPr>
          <p:nvPr>
            <p:ph type="body" idx="1"/>
          </p:nvPr>
        </p:nvPicPr>
        <p:blipFill rotWithShape="1">
          <a:blip r:embed="rId4">
            <a:alphaModFix/>
          </a:blip>
          <a:srcRect/>
          <a:stretch/>
        </p:blipFill>
        <p:spPr>
          <a:xfrm>
            <a:off x="4589699" y="161364"/>
            <a:ext cx="3085297" cy="4281211"/>
          </a:xfrm>
          <a:prstGeom prst="rect">
            <a:avLst/>
          </a:prstGeom>
          <a:noFill/>
          <a:ln>
            <a:noFill/>
          </a:ln>
        </p:spPr>
      </p:pic>
      <p:sp>
        <p:nvSpPr>
          <p:cNvPr id="450" name="Google Shape;450;p27"/>
          <p:cNvSpPr/>
          <p:nvPr/>
        </p:nvSpPr>
        <p:spPr>
          <a:xfrm>
            <a:off x="7955969"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1" name="Google Shape;451;p27" descr="Immagine che contiene testo&#10;&#10;Descrizione generata automaticamente"/>
          <p:cNvPicPr preferRelativeResize="0"/>
          <p:nvPr/>
        </p:nvPicPr>
        <p:blipFill rotWithShape="1">
          <a:blip r:embed="rId5">
            <a:alphaModFix/>
          </a:blip>
          <a:srcRect/>
          <a:stretch/>
        </p:blipFill>
        <p:spPr>
          <a:xfrm>
            <a:off x="513533" y="161364"/>
            <a:ext cx="3131488" cy="4281211"/>
          </a:xfrm>
          <a:prstGeom prst="rect">
            <a:avLst/>
          </a:prstGeom>
          <a:noFill/>
          <a:ln>
            <a:noFill/>
          </a:ln>
        </p:spPr>
      </p:pic>
      <p:cxnSp>
        <p:nvCxnSpPr>
          <p:cNvPr id="452" name="Google Shape;452;p27"/>
          <p:cNvCxnSpPr/>
          <p:nvPr/>
        </p:nvCxnSpPr>
        <p:spPr>
          <a:xfrm>
            <a:off x="721086" y="5618770"/>
            <a:ext cx="1051560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453" name="Google Shape;453;p27"/>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7"/>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cap="none">
                <a:solidFill>
                  <a:srgbClr val="FFFFFF"/>
                </a:solidFill>
                <a:latin typeface="Calibri"/>
                <a:ea typeface="Calibri"/>
                <a:cs typeface="Calibri"/>
                <a:sym typeface="Calibri"/>
              </a:rPr>
              <a:t>DR.SSA GRAZIA CHIARINI E DR.SSA SARA CALCINI</a:t>
            </a:r>
            <a:endParaRPr/>
          </a:p>
        </p:txBody>
      </p:sp>
      <p:sp>
        <p:nvSpPr>
          <p:cNvPr id="456" name="Google Shape;456;p2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28"/>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3" name="Google Shape;463;p28"/>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
        <p:nvSpPr>
          <p:cNvPr id="464" name="Google Shape;464;p28"/>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5" name="Google Shape;465;p28"/>
          <p:cNvSpPr txBox="1">
            <a:spLocks noGrp="1"/>
          </p:cNvSpPr>
          <p:nvPr>
            <p:ph type="title"/>
          </p:nvPr>
        </p:nvSpPr>
        <p:spPr>
          <a:xfrm>
            <a:off x="633999" y="4550229"/>
            <a:ext cx="10909073" cy="1057655"/>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rgbClr val="262626"/>
              </a:buClr>
              <a:buSzPts val="3200"/>
              <a:buFont typeface="Calibri"/>
              <a:buNone/>
            </a:pPr>
            <a:r>
              <a:rPr lang="en-US" sz="3100" b="1" dirty="0">
                <a:solidFill>
                  <a:srgbClr val="262626"/>
                </a:solidFill>
              </a:rPr>
              <a:t>Also on these stimuli we can write memories of other ages of life</a:t>
            </a:r>
            <a:endParaRPr sz="4700" b="1" dirty="0"/>
          </a:p>
        </p:txBody>
      </p:sp>
      <p:pic>
        <p:nvPicPr>
          <p:cNvPr id="466" name="Google Shape;466;p28"/>
          <p:cNvPicPr preferRelativeResize="0"/>
          <p:nvPr/>
        </p:nvPicPr>
        <p:blipFill rotWithShape="1">
          <a:blip r:embed="rId3">
            <a:alphaModFix/>
          </a:blip>
          <a:srcRect/>
          <a:stretch/>
        </p:blipFill>
        <p:spPr>
          <a:xfrm>
            <a:off x="3422146" y="184827"/>
            <a:ext cx="2484888" cy="3950650"/>
          </a:xfrm>
          <a:prstGeom prst="rect">
            <a:avLst/>
          </a:prstGeom>
          <a:noFill/>
          <a:ln>
            <a:noFill/>
          </a:ln>
        </p:spPr>
      </p:pic>
      <p:sp>
        <p:nvSpPr>
          <p:cNvPr id="467" name="Google Shape;467;p28"/>
          <p:cNvSpPr/>
          <p:nvPr/>
        </p:nvSpPr>
        <p:spPr>
          <a:xfrm>
            <a:off x="3246201"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8" name="Google Shape;468;p28"/>
          <p:cNvPicPr preferRelativeResize="0"/>
          <p:nvPr/>
        </p:nvPicPr>
        <p:blipFill rotWithShape="1">
          <a:blip r:embed="rId4">
            <a:alphaModFix/>
          </a:blip>
          <a:srcRect/>
          <a:stretch/>
        </p:blipFill>
        <p:spPr>
          <a:xfrm>
            <a:off x="6214675" y="184827"/>
            <a:ext cx="2511000" cy="3838647"/>
          </a:xfrm>
          <a:prstGeom prst="rect">
            <a:avLst/>
          </a:prstGeom>
          <a:noFill/>
          <a:ln>
            <a:noFill/>
          </a:ln>
        </p:spPr>
      </p:pic>
      <p:sp>
        <p:nvSpPr>
          <p:cNvPr id="469" name="Google Shape;469;p28"/>
          <p:cNvSpPr/>
          <p:nvPr/>
        </p:nvSpPr>
        <p:spPr>
          <a:xfrm>
            <a:off x="6038730"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70" name="Google Shape;470;p28"/>
          <p:cNvPicPr preferRelativeResize="0">
            <a:picLocks noGrp="1"/>
          </p:cNvPicPr>
          <p:nvPr>
            <p:ph type="body" idx="1"/>
          </p:nvPr>
        </p:nvPicPr>
        <p:blipFill rotWithShape="1">
          <a:blip r:embed="rId5">
            <a:alphaModFix/>
          </a:blip>
          <a:srcRect/>
          <a:stretch/>
        </p:blipFill>
        <p:spPr>
          <a:xfrm>
            <a:off x="186700" y="184827"/>
            <a:ext cx="2920582" cy="3842433"/>
          </a:xfrm>
          <a:prstGeom prst="rect">
            <a:avLst/>
          </a:prstGeom>
          <a:noFill/>
          <a:ln>
            <a:noFill/>
          </a:ln>
        </p:spPr>
      </p:pic>
      <p:sp>
        <p:nvSpPr>
          <p:cNvPr id="471" name="Google Shape;471;p28"/>
          <p:cNvSpPr/>
          <p:nvPr/>
        </p:nvSpPr>
        <p:spPr>
          <a:xfrm>
            <a:off x="8865464"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72" name="Google Shape;472;p28"/>
          <p:cNvPicPr preferRelativeResize="0"/>
          <p:nvPr/>
        </p:nvPicPr>
        <p:blipFill rotWithShape="1">
          <a:blip r:embed="rId6">
            <a:alphaModFix/>
          </a:blip>
          <a:srcRect/>
          <a:stretch/>
        </p:blipFill>
        <p:spPr>
          <a:xfrm>
            <a:off x="9055327" y="139415"/>
            <a:ext cx="2676230" cy="3842433"/>
          </a:xfrm>
          <a:prstGeom prst="rect">
            <a:avLst/>
          </a:prstGeom>
          <a:noFill/>
          <a:ln>
            <a:noFill/>
          </a:ln>
        </p:spPr>
      </p:pic>
      <p:cxnSp>
        <p:nvCxnSpPr>
          <p:cNvPr id="473" name="Google Shape;473;p28"/>
          <p:cNvCxnSpPr/>
          <p:nvPr/>
        </p:nvCxnSpPr>
        <p:spPr>
          <a:xfrm>
            <a:off x="721086" y="5618770"/>
            <a:ext cx="1051560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474" name="Google Shape;474;p28"/>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cap="none">
                <a:solidFill>
                  <a:srgbClr val="FFFFFF"/>
                </a:solidFill>
                <a:latin typeface="Calibri"/>
                <a:ea typeface="Calibri"/>
                <a:cs typeface="Calibri"/>
                <a:sym typeface="Calibri"/>
              </a:rPr>
              <a:t>DR.SSA GRAZIA CHIARINI E DR.SSA SARA CALCINI</a:t>
            </a:r>
            <a:endParaRPr/>
          </a:p>
        </p:txBody>
      </p:sp>
      <p:sp>
        <p:nvSpPr>
          <p:cNvPr id="477" name="Google Shape;477;p2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29"/>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9"/>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4" name="Google Shape;484;p29"/>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
        <p:nvSpPr>
          <p:cNvPr id="485" name="Google Shape;485;p29"/>
          <p:cNvSpPr/>
          <p:nvPr/>
        </p:nvSpPr>
        <p:spPr>
          <a:xfrm>
            <a:off x="0" y="-2476"/>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6" name="Google Shape;486;p29"/>
          <p:cNvSpPr txBox="1">
            <a:spLocks noGrp="1"/>
          </p:cNvSpPr>
          <p:nvPr>
            <p:ph type="title"/>
          </p:nvPr>
        </p:nvSpPr>
        <p:spPr>
          <a:xfrm>
            <a:off x="633999" y="4550229"/>
            <a:ext cx="10909073" cy="1597649"/>
          </a:xfrm>
          <a:prstGeom prst="rect">
            <a:avLst/>
          </a:prstGeom>
          <a:noFill/>
          <a:ln>
            <a:noFill/>
          </a:ln>
        </p:spPr>
        <p:txBody>
          <a:bodyPr spcFirstLastPara="1" wrap="square" lIns="91425" tIns="45700" rIns="91425" bIns="45700" anchor="b" anchorCtr="0">
            <a:noAutofit/>
          </a:bodyPr>
          <a:lstStyle/>
          <a:p>
            <a:pPr marL="0" lvl="0" indent="0" rtl="0">
              <a:lnSpc>
                <a:spcPct val="150000"/>
              </a:lnSpc>
              <a:spcBef>
                <a:spcPts val="0"/>
              </a:spcBef>
              <a:spcAft>
                <a:spcPts val="0"/>
              </a:spcAft>
              <a:buClr>
                <a:srgbClr val="262626"/>
              </a:buClr>
              <a:buSzPts val="2400"/>
              <a:buFont typeface="Calibri"/>
              <a:buNone/>
            </a:pPr>
            <a:r>
              <a:rPr lang="en-US" sz="2400" b="1" i="0" dirty="0">
                <a:solidFill>
                  <a:srgbClr val="262626"/>
                </a:solidFill>
              </a:rPr>
              <a:t>Some images and words have a darker sense. More space is given to personal interpretation and metaphorical use of the figure.  </a:t>
            </a:r>
            <a:r>
              <a:rPr lang="en-US" sz="2400" b="1" dirty="0">
                <a:solidFill>
                  <a:srgbClr val="262626"/>
                </a:solidFill>
              </a:rPr>
              <a:t>These  cards stimulate more the reflection.</a:t>
            </a:r>
            <a:endParaRPr sz="2400" b="1" dirty="0"/>
          </a:p>
        </p:txBody>
      </p:sp>
      <p:pic>
        <p:nvPicPr>
          <p:cNvPr id="487" name="Google Shape;487;p29"/>
          <p:cNvPicPr preferRelativeResize="0"/>
          <p:nvPr/>
        </p:nvPicPr>
        <p:blipFill rotWithShape="1">
          <a:blip r:embed="rId3">
            <a:alphaModFix/>
          </a:blip>
          <a:srcRect/>
          <a:stretch/>
        </p:blipFill>
        <p:spPr>
          <a:xfrm>
            <a:off x="810175" y="126461"/>
            <a:ext cx="2864175" cy="4030501"/>
          </a:xfrm>
          <a:prstGeom prst="rect">
            <a:avLst/>
          </a:prstGeom>
          <a:noFill/>
          <a:ln>
            <a:noFill/>
          </a:ln>
        </p:spPr>
      </p:pic>
      <p:sp>
        <p:nvSpPr>
          <p:cNvPr id="488" name="Google Shape;488;p29"/>
          <p:cNvSpPr/>
          <p:nvPr/>
        </p:nvSpPr>
        <p:spPr>
          <a:xfrm>
            <a:off x="4158553"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89" name="Google Shape;489;p29"/>
          <p:cNvPicPr preferRelativeResize="0"/>
          <p:nvPr/>
        </p:nvPicPr>
        <p:blipFill rotWithShape="1">
          <a:blip r:embed="rId4">
            <a:alphaModFix/>
          </a:blip>
          <a:srcRect/>
          <a:stretch/>
        </p:blipFill>
        <p:spPr>
          <a:xfrm>
            <a:off x="4589627" y="126461"/>
            <a:ext cx="2999276" cy="4043203"/>
          </a:xfrm>
          <a:prstGeom prst="rect">
            <a:avLst/>
          </a:prstGeom>
          <a:noFill/>
          <a:ln>
            <a:noFill/>
          </a:ln>
        </p:spPr>
      </p:pic>
      <p:sp>
        <p:nvSpPr>
          <p:cNvPr id="490" name="Google Shape;490;p29"/>
          <p:cNvSpPr/>
          <p:nvPr/>
        </p:nvSpPr>
        <p:spPr>
          <a:xfrm>
            <a:off x="7955969"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91" name="Google Shape;491;p29" descr="Immagine che contiene testo&#10;&#10;Descrizione generata automaticamente"/>
          <p:cNvPicPr preferRelativeResize="0"/>
          <p:nvPr/>
        </p:nvPicPr>
        <p:blipFill rotWithShape="1">
          <a:blip r:embed="rId5">
            <a:alphaModFix/>
          </a:blip>
          <a:srcRect/>
          <a:stretch/>
        </p:blipFill>
        <p:spPr>
          <a:xfrm>
            <a:off x="8387043" y="126461"/>
            <a:ext cx="2990275" cy="4043203"/>
          </a:xfrm>
          <a:prstGeom prst="rect">
            <a:avLst/>
          </a:prstGeom>
          <a:noFill/>
          <a:ln>
            <a:noFill/>
          </a:ln>
        </p:spPr>
      </p:pic>
      <p:cxnSp>
        <p:nvCxnSpPr>
          <p:cNvPr id="492" name="Google Shape;492;p29"/>
          <p:cNvCxnSpPr/>
          <p:nvPr/>
        </p:nvCxnSpPr>
        <p:spPr>
          <a:xfrm>
            <a:off x="721086" y="5618770"/>
            <a:ext cx="1051560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493" name="Google Shape;493;p29"/>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9"/>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cap="none">
                <a:solidFill>
                  <a:srgbClr val="FFFFFF"/>
                </a:solidFill>
                <a:latin typeface="Calibri"/>
                <a:ea typeface="Calibri"/>
                <a:cs typeface="Calibri"/>
                <a:sym typeface="Calibri"/>
              </a:rPr>
              <a:t>DR.SSA GRAZIA CHIARINI E DR.SSA SARA CALCINI</a:t>
            </a:r>
            <a:endParaRPr/>
          </a:p>
        </p:txBody>
      </p:sp>
      <p:sp>
        <p:nvSpPr>
          <p:cNvPr id="496" name="Google Shape;496;p2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34</a:t>
            </a:fld>
            <a:endParaRPr/>
          </a:p>
        </p:txBody>
      </p:sp>
      <p:sp>
        <p:nvSpPr>
          <p:cNvPr id="497" name="Google Shape;497;p29"/>
          <p:cNvSpPr/>
          <p:nvPr/>
        </p:nvSpPr>
        <p:spPr>
          <a:xfrm>
            <a:off x="102736" y="1405370"/>
            <a:ext cx="12192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0"/>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0"/>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4" name="Google Shape;504;p30"/>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
        <p:nvSpPr>
          <p:cNvPr id="505" name="Google Shape;505;p30"/>
          <p:cNvSpPr/>
          <p:nvPr/>
        </p:nvSpPr>
        <p:spPr>
          <a:xfrm>
            <a:off x="132599" y="-64447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6" name="Google Shape;506;p30"/>
          <p:cNvSpPr txBox="1">
            <a:spLocks noGrp="1"/>
          </p:cNvSpPr>
          <p:nvPr>
            <p:ph type="title"/>
          </p:nvPr>
        </p:nvSpPr>
        <p:spPr>
          <a:xfrm>
            <a:off x="633999" y="4550229"/>
            <a:ext cx="10909073" cy="1179836"/>
          </a:xfrm>
          <a:prstGeom prst="rect">
            <a:avLst/>
          </a:prstGeom>
          <a:noFill/>
          <a:ln>
            <a:noFill/>
          </a:ln>
        </p:spPr>
        <p:txBody>
          <a:bodyPr spcFirstLastPara="1" wrap="square" lIns="91425" tIns="45700" rIns="91425" bIns="45700" anchor="b" anchorCtr="0">
            <a:normAutofit fontScale="90000"/>
          </a:bodyPr>
          <a:lstStyle/>
          <a:p>
            <a:pPr marL="0" lvl="0" indent="0" rtl="0">
              <a:lnSpc>
                <a:spcPct val="150000"/>
              </a:lnSpc>
              <a:spcBef>
                <a:spcPts val="0"/>
              </a:spcBef>
              <a:spcAft>
                <a:spcPts val="0"/>
              </a:spcAft>
              <a:buClr>
                <a:srgbClr val="262626"/>
              </a:buClr>
              <a:buSzPts val="2800"/>
              <a:buFont typeface="Calibri"/>
              <a:buNone/>
            </a:pPr>
            <a:r>
              <a:rPr lang="en-US" sz="2800" b="1" dirty="0">
                <a:solidFill>
                  <a:srgbClr val="262626"/>
                </a:solidFill>
              </a:rPr>
              <a:t>The proposal under the card is one of the many possible on which to write.               We can write what we want.</a:t>
            </a:r>
            <a:endParaRPr b="1" dirty="0"/>
          </a:p>
        </p:txBody>
      </p:sp>
      <p:pic>
        <p:nvPicPr>
          <p:cNvPr id="507" name="Google Shape;507;p30"/>
          <p:cNvPicPr preferRelativeResize="0">
            <a:picLocks noGrp="1"/>
          </p:cNvPicPr>
          <p:nvPr>
            <p:ph type="body" idx="1"/>
          </p:nvPr>
        </p:nvPicPr>
        <p:blipFill rotWithShape="1">
          <a:blip r:embed="rId3">
            <a:alphaModFix/>
          </a:blip>
          <a:srcRect/>
          <a:stretch/>
        </p:blipFill>
        <p:spPr>
          <a:xfrm>
            <a:off x="137951" y="145915"/>
            <a:ext cx="2982499" cy="3990660"/>
          </a:xfrm>
          <a:prstGeom prst="rect">
            <a:avLst/>
          </a:prstGeom>
          <a:noFill/>
          <a:ln>
            <a:noFill/>
          </a:ln>
        </p:spPr>
      </p:pic>
      <p:sp>
        <p:nvSpPr>
          <p:cNvPr id="508" name="Google Shape;508;p30"/>
          <p:cNvSpPr/>
          <p:nvPr/>
        </p:nvSpPr>
        <p:spPr>
          <a:xfrm>
            <a:off x="3246201"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9" name="Google Shape;509;p30"/>
          <p:cNvPicPr preferRelativeResize="0"/>
          <p:nvPr/>
        </p:nvPicPr>
        <p:blipFill rotWithShape="1">
          <a:blip r:embed="rId4">
            <a:alphaModFix/>
          </a:blip>
          <a:srcRect/>
          <a:stretch/>
        </p:blipFill>
        <p:spPr>
          <a:xfrm>
            <a:off x="3436075" y="0"/>
            <a:ext cx="2511000" cy="4200526"/>
          </a:xfrm>
          <a:prstGeom prst="rect">
            <a:avLst/>
          </a:prstGeom>
          <a:noFill/>
          <a:ln>
            <a:noFill/>
          </a:ln>
        </p:spPr>
      </p:pic>
      <p:sp>
        <p:nvSpPr>
          <p:cNvPr id="510" name="Google Shape;510;p30"/>
          <p:cNvSpPr/>
          <p:nvPr/>
        </p:nvSpPr>
        <p:spPr>
          <a:xfrm>
            <a:off x="6038730"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11" name="Google Shape;511;p30"/>
          <p:cNvPicPr preferRelativeResize="0"/>
          <p:nvPr/>
        </p:nvPicPr>
        <p:blipFill rotWithShape="1">
          <a:blip r:embed="rId5">
            <a:alphaModFix/>
          </a:blip>
          <a:srcRect/>
          <a:stretch/>
        </p:blipFill>
        <p:spPr>
          <a:xfrm>
            <a:off x="6228600" y="145915"/>
            <a:ext cx="2511000" cy="4053109"/>
          </a:xfrm>
          <a:prstGeom prst="rect">
            <a:avLst/>
          </a:prstGeom>
          <a:noFill/>
          <a:ln>
            <a:noFill/>
          </a:ln>
        </p:spPr>
      </p:pic>
      <p:sp>
        <p:nvSpPr>
          <p:cNvPr id="512" name="Google Shape;512;p30"/>
          <p:cNvSpPr/>
          <p:nvPr/>
        </p:nvSpPr>
        <p:spPr>
          <a:xfrm>
            <a:off x="8865464"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13" name="Google Shape;513;p30"/>
          <p:cNvPicPr preferRelativeResize="0"/>
          <p:nvPr/>
        </p:nvPicPr>
        <p:blipFill rotWithShape="1">
          <a:blip r:embed="rId6">
            <a:alphaModFix/>
          </a:blip>
          <a:srcRect/>
          <a:stretch/>
        </p:blipFill>
        <p:spPr>
          <a:xfrm>
            <a:off x="9055325" y="145519"/>
            <a:ext cx="2734598" cy="4053108"/>
          </a:xfrm>
          <a:prstGeom prst="rect">
            <a:avLst/>
          </a:prstGeom>
          <a:noFill/>
          <a:ln>
            <a:noFill/>
          </a:ln>
        </p:spPr>
      </p:pic>
      <p:cxnSp>
        <p:nvCxnSpPr>
          <p:cNvPr id="514" name="Google Shape;514;p30"/>
          <p:cNvCxnSpPr/>
          <p:nvPr/>
        </p:nvCxnSpPr>
        <p:spPr>
          <a:xfrm>
            <a:off x="721086" y="5618770"/>
            <a:ext cx="1051560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515" name="Google Shape;515;p30"/>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0"/>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cap="none">
                <a:solidFill>
                  <a:srgbClr val="FFFFFF"/>
                </a:solidFill>
                <a:latin typeface="Calibri"/>
                <a:ea typeface="Calibri"/>
                <a:cs typeface="Calibri"/>
                <a:sym typeface="Calibri"/>
              </a:rPr>
              <a:t>DR.SSA GRAZIA CHIARINI E DR.SSA SARA CALCINI</a:t>
            </a:r>
            <a:endParaRPr/>
          </a:p>
        </p:txBody>
      </p:sp>
      <p:sp>
        <p:nvSpPr>
          <p:cNvPr id="518" name="Google Shape;518;p3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31"/>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1"/>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5" name="Google Shape;525;p31"/>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
        <p:nvSpPr>
          <p:cNvPr id="526" name="Google Shape;526;p31"/>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7" name="Google Shape;527;p31"/>
          <p:cNvSpPr txBox="1">
            <a:spLocks noGrp="1"/>
          </p:cNvSpPr>
          <p:nvPr>
            <p:ph type="title"/>
          </p:nvPr>
        </p:nvSpPr>
        <p:spPr>
          <a:xfrm>
            <a:off x="633999" y="5058946"/>
            <a:ext cx="10909073" cy="548938"/>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rgbClr val="262626"/>
              </a:buClr>
              <a:buSzPts val="2800"/>
              <a:buFont typeface="Calibri"/>
              <a:buNone/>
            </a:pPr>
            <a:r>
              <a:rPr lang="en-US" sz="2800" b="1" dirty="0">
                <a:solidFill>
                  <a:srgbClr val="262626"/>
                </a:solidFill>
              </a:rPr>
              <a:t>Some stimuli allow us to take a look at the whole path of life</a:t>
            </a:r>
            <a:endParaRPr b="1" dirty="0"/>
          </a:p>
        </p:txBody>
      </p:sp>
      <p:pic>
        <p:nvPicPr>
          <p:cNvPr id="528" name="Google Shape;528;p31"/>
          <p:cNvPicPr preferRelativeResize="0"/>
          <p:nvPr/>
        </p:nvPicPr>
        <p:blipFill rotWithShape="1">
          <a:blip r:embed="rId3">
            <a:alphaModFix/>
          </a:blip>
          <a:srcRect/>
          <a:stretch/>
        </p:blipFill>
        <p:spPr>
          <a:xfrm>
            <a:off x="457200" y="184829"/>
            <a:ext cx="3212699" cy="4158572"/>
          </a:xfrm>
          <a:prstGeom prst="rect">
            <a:avLst/>
          </a:prstGeom>
          <a:noFill/>
          <a:ln>
            <a:noFill/>
          </a:ln>
        </p:spPr>
      </p:pic>
      <p:sp>
        <p:nvSpPr>
          <p:cNvPr id="529" name="Google Shape;529;p31"/>
          <p:cNvSpPr/>
          <p:nvPr/>
        </p:nvSpPr>
        <p:spPr>
          <a:xfrm>
            <a:off x="4158553"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30" name="Google Shape;530;p31"/>
          <p:cNvPicPr preferRelativeResize="0">
            <a:picLocks noGrp="1"/>
          </p:cNvPicPr>
          <p:nvPr>
            <p:ph type="body" idx="1"/>
          </p:nvPr>
        </p:nvPicPr>
        <p:blipFill rotWithShape="1">
          <a:blip r:embed="rId4">
            <a:alphaModFix/>
          </a:blip>
          <a:srcRect/>
          <a:stretch/>
        </p:blipFill>
        <p:spPr>
          <a:xfrm>
            <a:off x="4533089" y="184703"/>
            <a:ext cx="3048259" cy="4158572"/>
          </a:xfrm>
          <a:prstGeom prst="rect">
            <a:avLst/>
          </a:prstGeom>
          <a:noFill/>
          <a:ln>
            <a:noFill/>
          </a:ln>
        </p:spPr>
      </p:pic>
      <p:sp>
        <p:nvSpPr>
          <p:cNvPr id="531" name="Google Shape;531;p31"/>
          <p:cNvSpPr/>
          <p:nvPr/>
        </p:nvSpPr>
        <p:spPr>
          <a:xfrm>
            <a:off x="7955969"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32" name="Google Shape;532;p31" descr="Immagine che contiene testo&#10;&#10;Descrizione generata automaticamente"/>
          <p:cNvPicPr preferRelativeResize="0"/>
          <p:nvPr/>
        </p:nvPicPr>
        <p:blipFill rotWithShape="1">
          <a:blip r:embed="rId5">
            <a:alphaModFix/>
          </a:blip>
          <a:srcRect/>
          <a:stretch/>
        </p:blipFill>
        <p:spPr>
          <a:xfrm>
            <a:off x="8444538" y="184703"/>
            <a:ext cx="3013261" cy="4181559"/>
          </a:xfrm>
          <a:prstGeom prst="rect">
            <a:avLst/>
          </a:prstGeom>
          <a:noFill/>
          <a:ln>
            <a:noFill/>
          </a:ln>
        </p:spPr>
      </p:pic>
      <p:cxnSp>
        <p:nvCxnSpPr>
          <p:cNvPr id="533" name="Google Shape;533;p31"/>
          <p:cNvCxnSpPr/>
          <p:nvPr/>
        </p:nvCxnSpPr>
        <p:spPr>
          <a:xfrm>
            <a:off x="721086" y="5618770"/>
            <a:ext cx="1051560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534" name="Google Shape;534;p31"/>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1"/>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cap="none">
                <a:solidFill>
                  <a:srgbClr val="FFFFFF"/>
                </a:solidFill>
                <a:latin typeface="Calibri"/>
                <a:ea typeface="Calibri"/>
                <a:cs typeface="Calibri"/>
                <a:sym typeface="Calibri"/>
              </a:rPr>
              <a:t>DR.SSA GRAZIA CHIARINI E DR.SSA SARA CALCINI</a:t>
            </a:r>
            <a:endParaRPr/>
          </a:p>
        </p:txBody>
      </p:sp>
      <p:sp>
        <p:nvSpPr>
          <p:cNvPr id="537" name="Google Shape;537;p3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32"/>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2"/>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4" name="Google Shape;544;p32"/>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
        <p:nvSpPr>
          <p:cNvPr id="545" name="Google Shape;545;p32"/>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6" name="Google Shape;546;p32"/>
          <p:cNvSpPr txBox="1">
            <a:spLocks noGrp="1"/>
          </p:cNvSpPr>
          <p:nvPr>
            <p:ph type="title"/>
          </p:nvPr>
        </p:nvSpPr>
        <p:spPr>
          <a:xfrm>
            <a:off x="633999" y="4550229"/>
            <a:ext cx="10909073" cy="1057655"/>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262626"/>
              </a:buClr>
              <a:buSzPts val="2800"/>
              <a:buFont typeface="Calibri"/>
              <a:buNone/>
            </a:pPr>
            <a:r>
              <a:rPr lang="en-US" sz="2800" b="1" dirty="0">
                <a:solidFill>
                  <a:srgbClr val="262626"/>
                </a:solidFill>
              </a:rPr>
              <a:t>Some cards indicate a transition from one situation to another</a:t>
            </a:r>
            <a:endParaRPr b="1" dirty="0"/>
          </a:p>
        </p:txBody>
      </p:sp>
      <p:pic>
        <p:nvPicPr>
          <p:cNvPr id="547" name="Google Shape;547;p32"/>
          <p:cNvPicPr preferRelativeResize="0"/>
          <p:nvPr/>
        </p:nvPicPr>
        <p:blipFill rotWithShape="1">
          <a:blip r:embed="rId3">
            <a:alphaModFix/>
          </a:blip>
          <a:srcRect/>
          <a:stretch/>
        </p:blipFill>
        <p:spPr>
          <a:xfrm>
            <a:off x="252920" y="214009"/>
            <a:ext cx="3543056" cy="4282366"/>
          </a:xfrm>
          <a:prstGeom prst="rect">
            <a:avLst/>
          </a:prstGeom>
          <a:noFill/>
          <a:ln>
            <a:noFill/>
          </a:ln>
        </p:spPr>
      </p:pic>
      <p:sp>
        <p:nvSpPr>
          <p:cNvPr id="548" name="Google Shape;548;p32"/>
          <p:cNvSpPr/>
          <p:nvPr/>
        </p:nvSpPr>
        <p:spPr>
          <a:xfrm>
            <a:off x="4158553"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49" name="Google Shape;549;p32"/>
          <p:cNvPicPr preferRelativeResize="0"/>
          <p:nvPr/>
        </p:nvPicPr>
        <p:blipFill rotWithShape="1">
          <a:blip r:embed="rId4">
            <a:alphaModFix/>
          </a:blip>
          <a:srcRect/>
          <a:stretch/>
        </p:blipFill>
        <p:spPr>
          <a:xfrm>
            <a:off x="4585125" y="214009"/>
            <a:ext cx="3171905" cy="4282367"/>
          </a:xfrm>
          <a:prstGeom prst="rect">
            <a:avLst/>
          </a:prstGeom>
          <a:noFill/>
          <a:ln>
            <a:noFill/>
          </a:ln>
        </p:spPr>
      </p:pic>
      <p:sp>
        <p:nvSpPr>
          <p:cNvPr id="550" name="Google Shape;550;p32"/>
          <p:cNvSpPr/>
          <p:nvPr/>
        </p:nvSpPr>
        <p:spPr>
          <a:xfrm>
            <a:off x="7955969"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1" name="Google Shape;551;p32" descr="Immagine che contiene testo&#10;&#10;Descrizione generata automaticamente"/>
          <p:cNvPicPr preferRelativeResize="0">
            <a:picLocks noGrp="1"/>
          </p:cNvPicPr>
          <p:nvPr>
            <p:ph type="body" idx="1"/>
          </p:nvPr>
        </p:nvPicPr>
        <p:blipFill rotWithShape="1">
          <a:blip r:embed="rId5">
            <a:alphaModFix/>
          </a:blip>
          <a:srcRect/>
          <a:stretch/>
        </p:blipFill>
        <p:spPr>
          <a:xfrm>
            <a:off x="8450100" y="214009"/>
            <a:ext cx="2951400" cy="4200966"/>
          </a:xfrm>
          <a:prstGeom prst="rect">
            <a:avLst/>
          </a:prstGeom>
          <a:noFill/>
          <a:ln>
            <a:noFill/>
          </a:ln>
        </p:spPr>
      </p:pic>
      <p:cxnSp>
        <p:nvCxnSpPr>
          <p:cNvPr id="552" name="Google Shape;552;p32"/>
          <p:cNvCxnSpPr/>
          <p:nvPr/>
        </p:nvCxnSpPr>
        <p:spPr>
          <a:xfrm>
            <a:off x="721086" y="5618770"/>
            <a:ext cx="1051560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553" name="Google Shape;553;p32"/>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2"/>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cap="none">
                <a:solidFill>
                  <a:srgbClr val="FFFFFF"/>
                </a:solidFill>
                <a:latin typeface="Calibri"/>
                <a:ea typeface="Calibri"/>
                <a:cs typeface="Calibri"/>
                <a:sym typeface="Calibri"/>
              </a:rPr>
              <a:t>DR.SSA GRAZIA CHIARINI E DR.SSA SARA CALCINI</a:t>
            </a:r>
            <a:endParaRPr/>
          </a:p>
        </p:txBody>
      </p:sp>
      <p:sp>
        <p:nvSpPr>
          <p:cNvPr id="556" name="Google Shape;556;p3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33"/>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3"/>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3" name="Google Shape;563;p33"/>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
        <p:nvSpPr>
          <p:cNvPr id="564" name="Google Shape;564;p33"/>
          <p:cNvSpPr/>
          <p:nvPr/>
        </p:nvSpPr>
        <p:spPr>
          <a:xfrm>
            <a:off x="359923" y="-33090"/>
            <a:ext cx="12446453"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5" name="Google Shape;565;p33"/>
          <p:cNvSpPr txBox="1">
            <a:spLocks noGrp="1"/>
          </p:cNvSpPr>
          <p:nvPr>
            <p:ph type="title"/>
          </p:nvPr>
        </p:nvSpPr>
        <p:spPr>
          <a:xfrm>
            <a:off x="1043710" y="4429533"/>
            <a:ext cx="11073022" cy="1057655"/>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rgbClr val="262626"/>
              </a:buClr>
              <a:buSzPts val="2800"/>
              <a:buFont typeface="Calibri"/>
              <a:buNone/>
            </a:pPr>
            <a:r>
              <a:rPr lang="en-US" sz="2800" b="1" dirty="0">
                <a:solidFill>
                  <a:srgbClr val="262626"/>
                </a:solidFill>
              </a:rPr>
              <a:t>Some cards indicate a transition from one situation to another</a:t>
            </a:r>
            <a:endParaRPr b="1" dirty="0"/>
          </a:p>
        </p:txBody>
      </p:sp>
      <p:pic>
        <p:nvPicPr>
          <p:cNvPr id="566" name="Google Shape;566;p33" descr="Immagine che contiene testo&#10;&#10;Descrizione generata automaticamente"/>
          <p:cNvPicPr preferRelativeResize="0"/>
          <p:nvPr/>
        </p:nvPicPr>
        <p:blipFill rotWithShape="1">
          <a:blip r:embed="rId3">
            <a:alphaModFix/>
          </a:blip>
          <a:srcRect/>
          <a:stretch/>
        </p:blipFill>
        <p:spPr>
          <a:xfrm>
            <a:off x="354066" y="282102"/>
            <a:ext cx="3332109" cy="4261322"/>
          </a:xfrm>
          <a:prstGeom prst="rect">
            <a:avLst/>
          </a:prstGeom>
          <a:noFill/>
          <a:ln>
            <a:noFill/>
          </a:ln>
        </p:spPr>
      </p:pic>
      <p:sp>
        <p:nvSpPr>
          <p:cNvPr id="567" name="Google Shape;567;p33"/>
          <p:cNvSpPr/>
          <p:nvPr/>
        </p:nvSpPr>
        <p:spPr>
          <a:xfrm>
            <a:off x="4158553"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68" name="Google Shape;568;p33"/>
          <p:cNvPicPr preferRelativeResize="0"/>
          <p:nvPr/>
        </p:nvPicPr>
        <p:blipFill rotWithShape="1">
          <a:blip r:embed="rId4">
            <a:alphaModFix/>
          </a:blip>
          <a:srcRect/>
          <a:stretch/>
        </p:blipFill>
        <p:spPr>
          <a:xfrm>
            <a:off x="4369962" y="194553"/>
            <a:ext cx="3417493" cy="4358147"/>
          </a:xfrm>
          <a:prstGeom prst="rect">
            <a:avLst/>
          </a:prstGeom>
          <a:noFill/>
          <a:ln>
            <a:noFill/>
          </a:ln>
        </p:spPr>
      </p:pic>
      <p:sp>
        <p:nvSpPr>
          <p:cNvPr id="569" name="Google Shape;569;p33"/>
          <p:cNvSpPr/>
          <p:nvPr/>
        </p:nvSpPr>
        <p:spPr>
          <a:xfrm>
            <a:off x="7955969"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70" name="Google Shape;570;p33"/>
          <p:cNvPicPr preferRelativeResize="0">
            <a:picLocks noGrp="1"/>
          </p:cNvPicPr>
          <p:nvPr>
            <p:ph type="body" idx="1"/>
          </p:nvPr>
        </p:nvPicPr>
        <p:blipFill rotWithShape="1">
          <a:blip r:embed="rId5">
            <a:alphaModFix/>
          </a:blip>
          <a:srcRect/>
          <a:stretch/>
        </p:blipFill>
        <p:spPr>
          <a:xfrm>
            <a:off x="8477100" y="194528"/>
            <a:ext cx="3078456" cy="4358147"/>
          </a:xfrm>
          <a:prstGeom prst="rect">
            <a:avLst/>
          </a:prstGeom>
          <a:noFill/>
          <a:ln>
            <a:noFill/>
          </a:ln>
        </p:spPr>
      </p:pic>
      <p:cxnSp>
        <p:nvCxnSpPr>
          <p:cNvPr id="571" name="Google Shape;571;p33"/>
          <p:cNvCxnSpPr/>
          <p:nvPr/>
        </p:nvCxnSpPr>
        <p:spPr>
          <a:xfrm>
            <a:off x="721086" y="5618770"/>
            <a:ext cx="1051560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572" name="Google Shape;572;p33"/>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3"/>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cap="none">
                <a:solidFill>
                  <a:srgbClr val="FFFFFF"/>
                </a:solidFill>
                <a:latin typeface="Calibri"/>
                <a:ea typeface="Calibri"/>
                <a:cs typeface="Calibri"/>
                <a:sym typeface="Calibri"/>
              </a:rPr>
              <a:t>DR.SSA GRAZIA CHIARINI E DR.SSA SARA CALCINI</a:t>
            </a:r>
            <a:endParaRPr/>
          </a:p>
        </p:txBody>
      </p:sp>
      <p:sp>
        <p:nvSpPr>
          <p:cNvPr id="575" name="Google Shape;575;p3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34"/>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4"/>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82" name="Google Shape;582;p34"/>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
        <p:nvSpPr>
          <p:cNvPr id="583" name="Google Shape;583;p34"/>
          <p:cNvSpPr/>
          <p:nvPr/>
        </p:nvSpPr>
        <p:spPr>
          <a:xfrm>
            <a:off x="0" y="-18662"/>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4" name="Google Shape;584;p34"/>
          <p:cNvSpPr txBox="1">
            <a:spLocks noGrp="1"/>
          </p:cNvSpPr>
          <p:nvPr>
            <p:ph type="title"/>
          </p:nvPr>
        </p:nvSpPr>
        <p:spPr>
          <a:xfrm>
            <a:off x="7534655" y="1721796"/>
            <a:ext cx="4517915" cy="184797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262626"/>
              </a:buClr>
              <a:buSzPts val="3600"/>
              <a:buFont typeface="Calibri"/>
              <a:buNone/>
            </a:pPr>
            <a:r>
              <a:rPr lang="en-US" sz="4000" b="1" dirty="0">
                <a:solidFill>
                  <a:srgbClr val="262626"/>
                </a:solidFill>
              </a:rPr>
              <a:t>The center of the Finish line is also a new beginning </a:t>
            </a:r>
            <a:endParaRPr sz="4000" b="1" dirty="0"/>
          </a:p>
        </p:txBody>
      </p:sp>
      <p:pic>
        <p:nvPicPr>
          <p:cNvPr id="585" name="Google Shape;585;p34"/>
          <p:cNvPicPr preferRelativeResize="0">
            <a:picLocks noGrp="1"/>
          </p:cNvPicPr>
          <p:nvPr>
            <p:ph type="body" idx="1"/>
          </p:nvPr>
        </p:nvPicPr>
        <p:blipFill rotWithShape="1">
          <a:blip r:embed="rId3">
            <a:alphaModFix/>
          </a:blip>
          <a:srcRect/>
          <a:stretch/>
        </p:blipFill>
        <p:spPr>
          <a:xfrm>
            <a:off x="0" y="457200"/>
            <a:ext cx="3686186" cy="4659831"/>
          </a:xfrm>
          <a:prstGeom prst="rect">
            <a:avLst/>
          </a:prstGeom>
          <a:noFill/>
          <a:ln>
            <a:noFill/>
          </a:ln>
        </p:spPr>
      </p:pic>
      <p:pic>
        <p:nvPicPr>
          <p:cNvPr id="586" name="Google Shape;586;p34" descr="L'Arte di Narrarsi - Pax Mundi"/>
          <p:cNvPicPr preferRelativeResize="0"/>
          <p:nvPr/>
        </p:nvPicPr>
        <p:blipFill rotWithShape="1">
          <a:blip r:embed="rId4">
            <a:alphaModFix/>
          </a:blip>
          <a:srcRect/>
          <a:stretch/>
        </p:blipFill>
        <p:spPr>
          <a:xfrm>
            <a:off x="3910519" y="603049"/>
            <a:ext cx="3426535" cy="4368131"/>
          </a:xfrm>
          <a:prstGeom prst="rect">
            <a:avLst/>
          </a:prstGeom>
          <a:noFill/>
          <a:ln>
            <a:noFill/>
          </a:ln>
        </p:spPr>
      </p:pic>
      <p:cxnSp>
        <p:nvCxnSpPr>
          <p:cNvPr id="587" name="Google Shape;587;p34"/>
          <p:cNvCxnSpPr/>
          <p:nvPr/>
        </p:nvCxnSpPr>
        <p:spPr>
          <a:xfrm>
            <a:off x="7616799" y="4343400"/>
            <a:ext cx="329184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588" name="Google Shape;588;p34"/>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4"/>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cap="none">
                <a:solidFill>
                  <a:srgbClr val="FFFFFF"/>
                </a:solidFill>
                <a:latin typeface="Calibri"/>
                <a:ea typeface="Calibri"/>
                <a:cs typeface="Calibri"/>
                <a:sym typeface="Calibri"/>
              </a:rPr>
              <a:t>DR.SSA GRAZIA CHIARINI E DR.SSA SARA CALCINI</a:t>
            </a:r>
            <a:endParaRPr/>
          </a:p>
        </p:txBody>
      </p:sp>
      <p:sp>
        <p:nvSpPr>
          <p:cNvPr id="591" name="Google Shape;591;p3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3"/>
          <p:cNvSpPr/>
          <p:nvPr/>
        </p:nvSpPr>
        <p:spPr>
          <a:xfrm>
            <a:off x="0" y="1"/>
            <a:ext cx="12192000" cy="6857999"/>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7" name="Google Shape;127;p3"/>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8" name="Google Shape;128;p3"/>
          <p:cNvSpPr txBox="1">
            <a:spLocks noGrp="1"/>
          </p:cNvSpPr>
          <p:nvPr>
            <p:ph type="title"/>
          </p:nvPr>
        </p:nvSpPr>
        <p:spPr>
          <a:xfrm>
            <a:off x="5181600" y="184830"/>
            <a:ext cx="6761017" cy="1251721"/>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rgbClr val="000000"/>
              </a:buClr>
              <a:buSzPts val="3600"/>
              <a:buFont typeface="Calibri"/>
              <a:buNone/>
            </a:pPr>
            <a:r>
              <a:rPr lang="en-US" sz="4000" b="1" i="0" dirty="0">
                <a:solidFill>
                  <a:srgbClr val="000000"/>
                </a:solidFill>
              </a:rPr>
              <a:t>A game </a:t>
            </a:r>
            <a:br>
              <a:rPr lang="en-US" sz="4000" b="1" i="0" dirty="0">
                <a:solidFill>
                  <a:srgbClr val="000000"/>
                </a:solidFill>
              </a:rPr>
            </a:br>
            <a:r>
              <a:rPr lang="en-US" sz="4000" b="1" i="0" dirty="0">
                <a:solidFill>
                  <a:srgbClr val="000000"/>
                </a:solidFill>
              </a:rPr>
              <a:t>we can play many times</a:t>
            </a:r>
            <a:endParaRPr sz="4000" b="1" dirty="0"/>
          </a:p>
        </p:txBody>
      </p:sp>
      <p:pic>
        <p:nvPicPr>
          <p:cNvPr id="129" name="Google Shape;129;p3" descr="Immagine che contiene edificio, esterni, decorato&#10;&#10;Descrizione generata automaticamente"/>
          <p:cNvPicPr preferRelativeResize="0"/>
          <p:nvPr/>
        </p:nvPicPr>
        <p:blipFill rotWithShape="1">
          <a:blip r:embed="rId3">
            <a:alphaModFix/>
          </a:blip>
          <a:srcRect l="26682" r="28098" b="1"/>
          <a:stretch/>
        </p:blipFill>
        <p:spPr>
          <a:xfrm>
            <a:off x="20" y="-12128"/>
            <a:ext cx="4654276" cy="6870127"/>
          </a:xfrm>
          <a:prstGeom prst="rect">
            <a:avLst/>
          </a:prstGeom>
          <a:noFill/>
          <a:ln>
            <a:noFill/>
          </a:ln>
        </p:spPr>
      </p:pic>
      <p:cxnSp>
        <p:nvCxnSpPr>
          <p:cNvPr id="130" name="Google Shape;130;p3"/>
          <p:cNvCxnSpPr/>
          <p:nvPr/>
        </p:nvCxnSpPr>
        <p:spPr>
          <a:xfrm>
            <a:off x="5287617" y="2085703"/>
            <a:ext cx="6170686"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131" name="Google Shape;131;p3"/>
          <p:cNvSpPr txBox="1">
            <a:spLocks noGrp="1"/>
          </p:cNvSpPr>
          <p:nvPr>
            <p:ph type="body" idx="1"/>
          </p:nvPr>
        </p:nvSpPr>
        <p:spPr>
          <a:xfrm>
            <a:off x="5181601" y="1342418"/>
            <a:ext cx="6761016" cy="4991898"/>
          </a:xfrm>
          <a:prstGeom prst="rect">
            <a:avLst/>
          </a:prstGeom>
          <a:noFill/>
          <a:ln>
            <a:noFill/>
          </a:ln>
        </p:spPr>
        <p:txBody>
          <a:bodyPr spcFirstLastPara="1" wrap="square" lIns="0" tIns="45700" rIns="0" bIns="45700" anchor="t" anchorCtr="0">
            <a:noAutofit/>
          </a:bodyPr>
          <a:lstStyle/>
          <a:p>
            <a:pPr marL="91440" lvl="0" indent="-127000" algn="l" rtl="0">
              <a:lnSpc>
                <a:spcPct val="150000"/>
              </a:lnSpc>
              <a:spcBef>
                <a:spcPts val="1400"/>
              </a:spcBef>
              <a:spcAft>
                <a:spcPts val="0"/>
              </a:spcAft>
              <a:buSzPts val="2000"/>
              <a:buChar char=" "/>
            </a:pPr>
            <a:r>
              <a:rPr lang="en-US" sz="2400" b="1" dirty="0"/>
              <a:t>No memory is an exact copy of what really happened.</a:t>
            </a:r>
            <a:endParaRPr sz="2400" b="1" dirty="0"/>
          </a:p>
          <a:p>
            <a:pPr marL="91440" lvl="0" indent="-127000" algn="l" rtl="0">
              <a:lnSpc>
                <a:spcPct val="150000"/>
              </a:lnSpc>
              <a:spcBef>
                <a:spcPts val="1400"/>
              </a:spcBef>
              <a:spcAft>
                <a:spcPts val="0"/>
              </a:spcAft>
              <a:buSzPts val="2000"/>
              <a:buChar char=" "/>
            </a:pPr>
            <a:r>
              <a:rPr lang="en-US" sz="2400" b="1" dirty="0"/>
              <a:t>What we write on a memory can be expanded, modified.</a:t>
            </a:r>
            <a:endParaRPr sz="2400" b="1" dirty="0"/>
          </a:p>
          <a:p>
            <a:pPr marL="91440" lvl="0" indent="-127000" algn="l" rtl="0">
              <a:lnSpc>
                <a:spcPct val="150000"/>
              </a:lnSpc>
              <a:spcBef>
                <a:spcPts val="1400"/>
              </a:spcBef>
              <a:spcAft>
                <a:spcPts val="0"/>
              </a:spcAft>
              <a:buSzPts val="2000"/>
              <a:buChar char=" "/>
            </a:pPr>
            <a:r>
              <a:rPr lang="en-US" sz="2400" b="1" dirty="0"/>
              <a:t>An autobiography can be rewritten so many times.</a:t>
            </a:r>
            <a:endParaRPr sz="2400" b="1" dirty="0"/>
          </a:p>
          <a:p>
            <a:pPr marL="91440" lvl="0" indent="-127000" algn="l" rtl="0">
              <a:lnSpc>
                <a:spcPct val="150000"/>
              </a:lnSpc>
              <a:spcBef>
                <a:spcPts val="1400"/>
              </a:spcBef>
              <a:spcAft>
                <a:spcPts val="0"/>
              </a:spcAft>
              <a:buSzPts val="2000"/>
              <a:buChar char=" "/>
            </a:pPr>
            <a:r>
              <a:rPr lang="en-US" sz="2400" b="1" dirty="0"/>
              <a:t>The Game My Life can be played many times, in many different ways and in different contexts.</a:t>
            </a:r>
            <a:endParaRPr sz="2400" b="1" dirty="0"/>
          </a:p>
          <a:p>
            <a:pPr marL="91440" lvl="0" indent="0" algn="l" rtl="0">
              <a:lnSpc>
                <a:spcPct val="90000"/>
              </a:lnSpc>
              <a:spcBef>
                <a:spcPts val="1400"/>
              </a:spcBef>
              <a:spcAft>
                <a:spcPts val="0"/>
              </a:spcAft>
              <a:buSzPts val="2000"/>
              <a:buNone/>
            </a:pPr>
            <a:endParaRPr sz="2400" b="1" dirty="0"/>
          </a:p>
        </p:txBody>
      </p:sp>
      <p:sp>
        <p:nvSpPr>
          <p:cNvPr id="132" name="Google Shape;132;p3"/>
          <p:cNvSpPr txBox="1">
            <a:spLocks noGrp="1"/>
          </p:cNvSpPr>
          <p:nvPr>
            <p:ph type="ftr" idx="11"/>
          </p:nvPr>
        </p:nvSpPr>
        <p:spPr>
          <a:xfrm>
            <a:off x="5181601" y="6459785"/>
            <a:ext cx="3739340" cy="365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rgbClr val="3F3F3F"/>
                </a:solidFill>
              </a:rPr>
              <a:t>DR.SSA GRAZIA CHIARINI E DR.SSA SARA CALCINI</a:t>
            </a:r>
            <a:endParaRPr/>
          </a:p>
        </p:txBody>
      </p:sp>
      <p:sp>
        <p:nvSpPr>
          <p:cNvPr id="133" name="Google Shape;133;p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3F3F3F"/>
                </a:solidFill>
              </a:rPr>
              <a:t>4</a:t>
            </a:fld>
            <a:endParaRPr>
              <a:solidFill>
                <a:srgbClr val="3F3F3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37"/>
          <p:cNvSpPr txBox="1">
            <a:spLocks noGrp="1"/>
          </p:cNvSpPr>
          <p:nvPr>
            <p:ph type="ctrTitle"/>
          </p:nvPr>
        </p:nvSpPr>
        <p:spPr>
          <a:xfrm>
            <a:off x="0" y="885217"/>
            <a:ext cx="4849037" cy="5836258"/>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Clr>
                <a:srgbClr val="262626"/>
              </a:buClr>
              <a:buSzPct val="100000"/>
              <a:buFont typeface="Calibri"/>
              <a:buNone/>
            </a:pPr>
            <a:br>
              <a:rPr lang="en-US" sz="3400" dirty="0">
                <a:latin typeface="Calibri"/>
                <a:ea typeface="Calibri"/>
                <a:cs typeface="Calibri"/>
                <a:sym typeface="Calibri"/>
              </a:rPr>
            </a:br>
            <a:r>
              <a:rPr lang="en-US" sz="4400" b="1" dirty="0"/>
              <a:t>The writing  on the way in search of images and </a:t>
            </a:r>
            <a:br>
              <a:rPr lang="en-US" sz="4400" b="1" dirty="0"/>
            </a:br>
            <a:r>
              <a:rPr lang="en-US" sz="4400" b="1" dirty="0"/>
              <a:t>new stories </a:t>
            </a:r>
            <a:br>
              <a:rPr lang="en-US" sz="4400" b="1" dirty="0"/>
            </a:br>
            <a:r>
              <a:rPr lang="en-US" sz="4400" b="1" dirty="0"/>
              <a:t>for a new deck</a:t>
            </a:r>
            <a:br>
              <a:rPr lang="en-US" sz="4400" b="1" dirty="0"/>
            </a:br>
            <a:endParaRPr sz="4400" b="1" dirty="0"/>
          </a:p>
        </p:txBody>
      </p:sp>
      <p:pic>
        <p:nvPicPr>
          <p:cNvPr id="615" name="Google Shape;615;p37"/>
          <p:cNvPicPr preferRelativeResize="0"/>
          <p:nvPr/>
        </p:nvPicPr>
        <p:blipFill rotWithShape="1">
          <a:blip r:embed="rId3">
            <a:alphaModFix/>
          </a:blip>
          <a:srcRect/>
          <a:stretch/>
        </p:blipFill>
        <p:spPr>
          <a:xfrm>
            <a:off x="4849037" y="728400"/>
            <a:ext cx="3300984" cy="3243216"/>
          </a:xfrm>
          <a:prstGeom prst="rect">
            <a:avLst/>
          </a:prstGeom>
          <a:noFill/>
          <a:ln>
            <a:noFill/>
          </a:ln>
        </p:spPr>
      </p:pic>
      <p:pic>
        <p:nvPicPr>
          <p:cNvPr id="616" name="Google Shape;616;p37" descr="Immagine che contiene testo, lavagnabianca&#10;&#10;Descrizione generata automaticamente"/>
          <p:cNvPicPr preferRelativeResize="0"/>
          <p:nvPr/>
        </p:nvPicPr>
        <p:blipFill rotWithShape="1">
          <a:blip r:embed="rId4">
            <a:alphaModFix/>
          </a:blip>
          <a:srcRect r="9046" b="-1"/>
          <a:stretch/>
        </p:blipFill>
        <p:spPr>
          <a:xfrm>
            <a:off x="8287181" y="1005320"/>
            <a:ext cx="3438144" cy="2689375"/>
          </a:xfrm>
          <a:prstGeom prst="rect">
            <a:avLst/>
          </a:prstGeom>
          <a:noFill/>
          <a:ln>
            <a:noFill/>
          </a:ln>
        </p:spPr>
      </p:pic>
      <p:pic>
        <p:nvPicPr>
          <p:cNvPr id="617" name="Google Shape;617;p37"/>
          <p:cNvPicPr preferRelativeResize="0"/>
          <p:nvPr/>
        </p:nvPicPr>
        <p:blipFill rotWithShape="1">
          <a:blip r:embed="rId5">
            <a:alphaModFix/>
          </a:blip>
          <a:srcRect/>
          <a:stretch/>
        </p:blipFill>
        <p:spPr>
          <a:xfrm>
            <a:off x="4986988" y="4215384"/>
            <a:ext cx="3025082" cy="2011680"/>
          </a:xfrm>
          <a:prstGeom prst="rect">
            <a:avLst/>
          </a:prstGeom>
          <a:noFill/>
          <a:ln>
            <a:noFill/>
          </a:ln>
        </p:spPr>
      </p:pic>
      <p:pic>
        <p:nvPicPr>
          <p:cNvPr id="618" name="Google Shape;618;p37"/>
          <p:cNvPicPr preferRelativeResize="0"/>
          <p:nvPr/>
        </p:nvPicPr>
        <p:blipFill rotWithShape="1">
          <a:blip r:embed="rId6">
            <a:alphaModFix/>
          </a:blip>
          <a:srcRect r="9693" b="4"/>
          <a:stretch/>
        </p:blipFill>
        <p:spPr>
          <a:xfrm>
            <a:off x="8391353" y="4215384"/>
            <a:ext cx="3229796" cy="2011680"/>
          </a:xfrm>
          <a:prstGeom prst="rect">
            <a:avLst/>
          </a:prstGeom>
          <a:noFill/>
          <a:ln>
            <a:noFill/>
          </a:ln>
        </p:spPr>
      </p:pic>
      <p:sp>
        <p:nvSpPr>
          <p:cNvPr id="619" name="Google Shape;619;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latin typeface="Calibri"/>
                <a:ea typeface="Calibri"/>
                <a:cs typeface="Calibri"/>
                <a:sym typeface="Calibri"/>
              </a:rPr>
              <a:t>DR.SSA GRAZIA CHIARINI E DR.SSA SARA CALCINI</a:t>
            </a:r>
            <a:endParaRPr/>
          </a:p>
        </p:txBody>
      </p:sp>
      <p:sp>
        <p:nvSpPr>
          <p:cNvPr id="620" name="Google Shape;620;p37"/>
          <p:cNvSpPr>
            <a:spLocks noGrp="1"/>
          </p:cNvSpPr>
          <p:nvPr>
            <p:ph type="sldNum" idx="12"/>
          </p:nvPr>
        </p:nvSpPr>
        <p:spPr>
          <a:xfrm>
            <a:off x="8610600" y="6356350"/>
            <a:ext cx="2743200" cy="365125"/>
          </a:xfrm>
          <a:prstGeom prst="ellipse">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38"/>
          <p:cNvSpPr txBox="1">
            <a:spLocks noGrp="1"/>
          </p:cNvSpPr>
          <p:nvPr>
            <p:ph type="title"/>
          </p:nvPr>
        </p:nvSpPr>
        <p:spPr>
          <a:xfrm>
            <a:off x="640080" y="325369"/>
            <a:ext cx="4368602" cy="1956841"/>
          </a:xfrm>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Clr>
                <a:srgbClr val="3F3F3F"/>
              </a:buClr>
              <a:buSzPts val="4000"/>
              <a:buFont typeface="Calibri"/>
              <a:buNone/>
            </a:pPr>
            <a:r>
              <a:rPr lang="en-US" sz="4000" b="1"/>
              <a:t>A new chance to build our cards</a:t>
            </a:r>
            <a:endParaRPr b="1"/>
          </a:p>
        </p:txBody>
      </p:sp>
      <p:sp>
        <p:nvSpPr>
          <p:cNvPr id="626" name="Google Shape;626;p38"/>
          <p:cNvSpPr txBox="1">
            <a:spLocks noGrp="1"/>
          </p:cNvSpPr>
          <p:nvPr>
            <p:ph type="body" idx="1"/>
          </p:nvPr>
        </p:nvSpPr>
        <p:spPr>
          <a:xfrm>
            <a:off x="640080" y="2900217"/>
            <a:ext cx="4243589" cy="3398983"/>
          </a:xfrm>
          <a:prstGeom prst="rect">
            <a:avLst/>
          </a:prstGeom>
          <a:noFill/>
          <a:ln>
            <a:noFill/>
          </a:ln>
        </p:spPr>
        <p:txBody>
          <a:bodyPr spcFirstLastPara="1" wrap="square" lIns="0" tIns="45700" rIns="0" bIns="45700" anchor="ctr" anchorCtr="0">
            <a:normAutofit/>
          </a:bodyPr>
          <a:lstStyle/>
          <a:p>
            <a:pPr marL="0" lvl="0" indent="0" algn="l" rtl="0">
              <a:lnSpc>
                <a:spcPct val="90000"/>
              </a:lnSpc>
              <a:spcBef>
                <a:spcPts val="0"/>
              </a:spcBef>
              <a:spcAft>
                <a:spcPts val="0"/>
              </a:spcAft>
              <a:buSzPts val="1700"/>
              <a:buNone/>
            </a:pPr>
            <a:endParaRPr sz="1700" dirty="0"/>
          </a:p>
          <a:p>
            <a:pPr marL="0" lvl="0" indent="0" algn="ctr" rtl="0">
              <a:lnSpc>
                <a:spcPct val="150000"/>
              </a:lnSpc>
              <a:spcBef>
                <a:spcPts val="1400"/>
              </a:spcBef>
              <a:spcAft>
                <a:spcPts val="0"/>
              </a:spcAft>
              <a:buSzPts val="2600"/>
              <a:buNone/>
            </a:pPr>
            <a:r>
              <a:rPr lang="en-US" sz="2600" b="1" dirty="0"/>
              <a:t>Each group of participants together with the master will find places to go, stop to write and take pictures.</a:t>
            </a:r>
            <a:endParaRPr b="1" dirty="0"/>
          </a:p>
          <a:p>
            <a:pPr marL="0" lvl="0" indent="0" algn="l" rtl="0">
              <a:lnSpc>
                <a:spcPct val="90000"/>
              </a:lnSpc>
              <a:spcBef>
                <a:spcPts val="1400"/>
              </a:spcBef>
              <a:spcAft>
                <a:spcPts val="0"/>
              </a:spcAft>
              <a:buSzPts val="2600"/>
              <a:buNone/>
            </a:pPr>
            <a:endParaRPr sz="2600" b="1" dirty="0"/>
          </a:p>
          <a:p>
            <a:pPr marL="0" lvl="0" indent="0" algn="l" rtl="0">
              <a:lnSpc>
                <a:spcPct val="90000"/>
              </a:lnSpc>
              <a:spcBef>
                <a:spcPts val="1400"/>
              </a:spcBef>
              <a:spcAft>
                <a:spcPts val="0"/>
              </a:spcAft>
              <a:buSzPts val="2600"/>
              <a:buNone/>
            </a:pPr>
            <a:endParaRPr sz="2600" b="1" dirty="0"/>
          </a:p>
          <a:p>
            <a:pPr marL="0" lvl="0" indent="0" algn="l" rtl="0">
              <a:lnSpc>
                <a:spcPct val="90000"/>
              </a:lnSpc>
              <a:spcBef>
                <a:spcPts val="1400"/>
              </a:spcBef>
              <a:spcAft>
                <a:spcPts val="0"/>
              </a:spcAft>
              <a:buSzPts val="2600"/>
              <a:buNone/>
            </a:pPr>
            <a:endParaRPr sz="2600" dirty="0"/>
          </a:p>
          <a:p>
            <a:pPr marL="91440" lvl="0" indent="0" algn="l" rtl="0">
              <a:lnSpc>
                <a:spcPct val="90000"/>
              </a:lnSpc>
              <a:spcBef>
                <a:spcPts val="1400"/>
              </a:spcBef>
              <a:spcAft>
                <a:spcPts val="0"/>
              </a:spcAft>
              <a:buSzPts val="1700"/>
              <a:buNone/>
            </a:pPr>
            <a:endParaRPr sz="1700" dirty="0"/>
          </a:p>
        </p:txBody>
      </p:sp>
      <p:pic>
        <p:nvPicPr>
          <p:cNvPr id="627" name="Google Shape;627;p38"/>
          <p:cNvPicPr preferRelativeResize="0"/>
          <p:nvPr/>
        </p:nvPicPr>
        <p:blipFill rotWithShape="1">
          <a:blip r:embed="rId3">
            <a:alphaModFix/>
          </a:blip>
          <a:srcRect t="16292" r="-2" b="6689"/>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628" name="Google Shape;628;p3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DR.SSA GRAZIA CHIARINI E DR.SSA SARA CALCINI</a:t>
            </a:r>
            <a:endParaRPr/>
          </a:p>
        </p:txBody>
      </p:sp>
      <p:sp>
        <p:nvSpPr>
          <p:cNvPr id="629" name="Google Shape;629;p3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39"/>
          <p:cNvSpPr txBox="1">
            <a:spLocks noGrp="1"/>
          </p:cNvSpPr>
          <p:nvPr>
            <p:ph type="body" idx="1"/>
          </p:nvPr>
        </p:nvSpPr>
        <p:spPr>
          <a:xfrm>
            <a:off x="0" y="282101"/>
            <a:ext cx="4904316" cy="5894861"/>
          </a:xfrm>
          <a:prstGeom prst="rect">
            <a:avLst/>
          </a:prstGeom>
          <a:noFill/>
          <a:ln>
            <a:noFill/>
          </a:ln>
        </p:spPr>
        <p:txBody>
          <a:bodyPr spcFirstLastPara="1" wrap="square" lIns="0" tIns="45700" rIns="0" bIns="45700" anchor="ctr" anchorCtr="0">
            <a:normAutofit/>
          </a:bodyPr>
          <a:lstStyle/>
          <a:p>
            <a:pPr marL="0" lvl="0" indent="0" algn="ctr" rtl="0">
              <a:lnSpc>
                <a:spcPct val="90000"/>
              </a:lnSpc>
              <a:spcBef>
                <a:spcPts val="0"/>
              </a:spcBef>
              <a:spcAft>
                <a:spcPts val="0"/>
              </a:spcAft>
              <a:buSzPts val="2400"/>
              <a:buNone/>
            </a:pPr>
            <a:endParaRPr sz="2400" dirty="0">
              <a:latin typeface="Calibri"/>
              <a:ea typeface="Calibri"/>
              <a:cs typeface="Calibri"/>
              <a:sym typeface="Calibri"/>
            </a:endParaRPr>
          </a:p>
          <a:p>
            <a:pPr marL="0" lvl="0" indent="0" algn="ctr" rtl="0">
              <a:lnSpc>
                <a:spcPct val="150000"/>
              </a:lnSpc>
              <a:spcBef>
                <a:spcPts val="1400"/>
              </a:spcBef>
              <a:spcAft>
                <a:spcPts val="0"/>
              </a:spcAft>
              <a:buSzPts val="2400"/>
              <a:buNone/>
            </a:pPr>
            <a:r>
              <a:rPr lang="en-US" sz="2400" b="1" dirty="0"/>
              <a:t>In this case the places and the photos chosen will represent the stimuli to write</a:t>
            </a:r>
            <a:endParaRPr sz="2400" b="1" dirty="0"/>
          </a:p>
          <a:p>
            <a:pPr marL="0" lvl="0" indent="0" algn="ctr" rtl="0">
              <a:lnSpc>
                <a:spcPct val="150000"/>
              </a:lnSpc>
              <a:spcBef>
                <a:spcPts val="1400"/>
              </a:spcBef>
              <a:spcAft>
                <a:spcPts val="0"/>
              </a:spcAft>
              <a:buSzPts val="2400"/>
              <a:buNone/>
            </a:pPr>
            <a:endParaRPr sz="2400" b="1" dirty="0"/>
          </a:p>
          <a:p>
            <a:pPr marL="0" lvl="0" indent="0" algn="ctr" rtl="0">
              <a:lnSpc>
                <a:spcPct val="150000"/>
              </a:lnSpc>
              <a:spcBef>
                <a:spcPts val="1400"/>
              </a:spcBef>
              <a:spcAft>
                <a:spcPts val="0"/>
              </a:spcAft>
              <a:buSzPts val="2400"/>
              <a:buNone/>
            </a:pPr>
            <a:r>
              <a:rPr lang="en-US" sz="2400" b="1" dirty="0"/>
              <a:t>For each photo will be chosen a word that characterizes it, </a:t>
            </a:r>
            <a:endParaRPr sz="2400" b="1" dirty="0"/>
          </a:p>
          <a:p>
            <a:pPr marL="0" lvl="0" indent="0" algn="ctr" rtl="0">
              <a:lnSpc>
                <a:spcPct val="150000"/>
              </a:lnSpc>
              <a:spcBef>
                <a:spcPts val="1400"/>
              </a:spcBef>
              <a:spcAft>
                <a:spcPts val="0"/>
              </a:spcAft>
              <a:buSzPts val="2400"/>
              <a:buNone/>
            </a:pPr>
            <a:r>
              <a:rPr lang="en-US" sz="2400" b="1" dirty="0"/>
              <a:t>as in the MYLIFE card deck</a:t>
            </a:r>
            <a:endParaRPr sz="2400" b="1" dirty="0"/>
          </a:p>
          <a:p>
            <a:pPr marL="0" lvl="0" indent="0" algn="l" rtl="0">
              <a:lnSpc>
                <a:spcPct val="90000"/>
              </a:lnSpc>
              <a:spcBef>
                <a:spcPts val="1400"/>
              </a:spcBef>
              <a:spcAft>
                <a:spcPts val="0"/>
              </a:spcAft>
              <a:buSzPts val="2400"/>
              <a:buNone/>
            </a:pPr>
            <a:endParaRPr sz="2400" b="1" dirty="0"/>
          </a:p>
          <a:p>
            <a:pPr marL="0" lvl="0" indent="0" algn="l" rtl="0">
              <a:lnSpc>
                <a:spcPct val="90000"/>
              </a:lnSpc>
              <a:spcBef>
                <a:spcPts val="1400"/>
              </a:spcBef>
              <a:spcAft>
                <a:spcPts val="0"/>
              </a:spcAft>
              <a:buSzPts val="2400"/>
              <a:buNone/>
            </a:pPr>
            <a:endParaRPr sz="2400" dirty="0">
              <a:latin typeface="Calibri"/>
              <a:ea typeface="Calibri"/>
              <a:cs typeface="Calibri"/>
              <a:sym typeface="Calibri"/>
            </a:endParaRPr>
          </a:p>
          <a:p>
            <a:pPr marL="0" lvl="0" indent="0" algn="l" rtl="0">
              <a:lnSpc>
                <a:spcPct val="90000"/>
              </a:lnSpc>
              <a:spcBef>
                <a:spcPts val="1400"/>
              </a:spcBef>
              <a:spcAft>
                <a:spcPts val="0"/>
              </a:spcAft>
              <a:buSzPts val="2000"/>
              <a:buNone/>
            </a:pPr>
            <a:endParaRPr sz="2000" dirty="0">
              <a:latin typeface="Calibri"/>
              <a:ea typeface="Calibri"/>
              <a:cs typeface="Calibri"/>
              <a:sym typeface="Calibri"/>
            </a:endParaRPr>
          </a:p>
        </p:txBody>
      </p:sp>
      <p:pic>
        <p:nvPicPr>
          <p:cNvPr id="635" name="Google Shape;635;p39"/>
          <p:cNvPicPr preferRelativeResize="0"/>
          <p:nvPr/>
        </p:nvPicPr>
        <p:blipFill rotWithShape="1">
          <a:blip r:embed="rId3">
            <a:alphaModFix/>
          </a:blip>
          <a:srcRect r="-1" b="2977"/>
          <a:stretch/>
        </p:blipFill>
        <p:spPr>
          <a:xfrm>
            <a:off x="4904316" y="-4"/>
            <a:ext cx="7287684" cy="3694372"/>
          </a:xfrm>
          <a:custGeom>
            <a:avLst/>
            <a:gdLst/>
            <a:ahLst/>
            <a:cxnLst/>
            <a:rect l="l" t="t" r="r" b="b"/>
            <a:pathLst>
              <a:path w="7287684" h="3694372" extrusionOk="0">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ln>
            <a:noFill/>
          </a:ln>
        </p:spPr>
      </p:pic>
      <p:pic>
        <p:nvPicPr>
          <p:cNvPr id="636" name="Google Shape;636;p39"/>
          <p:cNvPicPr preferRelativeResize="0"/>
          <p:nvPr/>
        </p:nvPicPr>
        <p:blipFill rotWithShape="1">
          <a:blip r:embed="rId4">
            <a:alphaModFix/>
          </a:blip>
          <a:srcRect t="6253" b="20739"/>
          <a:stretch/>
        </p:blipFill>
        <p:spPr>
          <a:xfrm>
            <a:off x="4726728" y="3802961"/>
            <a:ext cx="7472381" cy="3055043"/>
          </a:xfrm>
          <a:custGeom>
            <a:avLst/>
            <a:gdLst/>
            <a:ahLst/>
            <a:cxnLst/>
            <a:rect l="l" t="t" r="r" b="b"/>
            <a:pathLst>
              <a:path w="7472381" h="3055043" extrusionOk="0">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ln>
            <a:noFill/>
          </a:ln>
        </p:spPr>
      </p:pic>
      <p:sp>
        <p:nvSpPr>
          <p:cNvPr id="637" name="Google Shape;637;p3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DR.SSA GRAZIA CHIARINI E DR.SSA SARA CALCINI</a:t>
            </a:r>
            <a:endParaRPr/>
          </a:p>
        </p:txBody>
      </p:sp>
      <p:sp>
        <p:nvSpPr>
          <p:cNvPr id="638" name="Google Shape;638;p3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40"/>
          <p:cNvSpPr txBox="1">
            <a:spLocks noGrp="1"/>
          </p:cNvSpPr>
          <p:nvPr>
            <p:ph type="body" idx="1"/>
          </p:nvPr>
        </p:nvSpPr>
        <p:spPr>
          <a:xfrm>
            <a:off x="0" y="0"/>
            <a:ext cx="6042821" cy="6176963"/>
          </a:xfrm>
          <a:prstGeom prst="rect">
            <a:avLst/>
          </a:prstGeom>
          <a:noFill/>
          <a:ln>
            <a:noFill/>
          </a:ln>
        </p:spPr>
        <p:txBody>
          <a:bodyPr spcFirstLastPara="1" wrap="square" lIns="0" tIns="45700" rIns="0" bIns="45700" anchor="ctr" anchorCtr="0">
            <a:normAutofit fontScale="40000" lnSpcReduction="20000"/>
          </a:bodyPr>
          <a:lstStyle/>
          <a:p>
            <a:pPr marL="0" lvl="0" indent="0" algn="l" rtl="0">
              <a:lnSpc>
                <a:spcPct val="90000"/>
              </a:lnSpc>
              <a:spcBef>
                <a:spcPts val="0"/>
              </a:spcBef>
              <a:spcAft>
                <a:spcPts val="0"/>
              </a:spcAft>
              <a:buSzPct val="100000"/>
              <a:buNone/>
            </a:pPr>
            <a:endParaRPr sz="2000" b="1" dirty="0"/>
          </a:p>
          <a:p>
            <a:pPr marL="0" lvl="0" indent="0" algn="ctr" rtl="0">
              <a:lnSpc>
                <a:spcPct val="90000"/>
              </a:lnSpc>
              <a:spcBef>
                <a:spcPts val="1400"/>
              </a:spcBef>
              <a:spcAft>
                <a:spcPts val="0"/>
              </a:spcAft>
              <a:buSzPct val="100000"/>
              <a:buNone/>
            </a:pPr>
            <a:endParaRPr sz="4400" b="1" dirty="0"/>
          </a:p>
          <a:p>
            <a:pPr marL="0" lvl="0" indent="0" algn="ctr" rtl="0">
              <a:lnSpc>
                <a:spcPct val="90000"/>
              </a:lnSpc>
              <a:spcBef>
                <a:spcPts val="1400"/>
              </a:spcBef>
              <a:spcAft>
                <a:spcPts val="0"/>
              </a:spcAft>
              <a:buSzPct val="100000"/>
              <a:buNone/>
            </a:pPr>
            <a:r>
              <a:rPr lang="en-US" sz="7000" b="1" dirty="0"/>
              <a:t>ATTENTION</a:t>
            </a:r>
            <a:endParaRPr sz="7000" b="1" dirty="0"/>
          </a:p>
          <a:p>
            <a:pPr marL="0" lvl="0" indent="0" algn="ctr" rtl="0">
              <a:lnSpc>
                <a:spcPct val="170000"/>
              </a:lnSpc>
              <a:spcBef>
                <a:spcPts val="1400"/>
              </a:spcBef>
              <a:spcAft>
                <a:spcPts val="0"/>
              </a:spcAft>
              <a:buSzPct val="100000"/>
              <a:buNone/>
            </a:pPr>
            <a:r>
              <a:rPr lang="en-US" sz="5900" b="1" dirty="0"/>
              <a:t>Photos of faces or recognizable people, not belonging to the group, will not be used.</a:t>
            </a:r>
            <a:endParaRPr sz="5900" b="1" dirty="0"/>
          </a:p>
          <a:p>
            <a:pPr marL="0" lvl="0" indent="0" algn="ctr" rtl="0">
              <a:lnSpc>
                <a:spcPct val="170000"/>
              </a:lnSpc>
              <a:spcBef>
                <a:spcPts val="1400"/>
              </a:spcBef>
              <a:spcAft>
                <a:spcPts val="0"/>
              </a:spcAft>
              <a:buSzPct val="100000"/>
              <a:buNone/>
            </a:pPr>
            <a:r>
              <a:rPr lang="en-US" sz="5900" b="1" dirty="0"/>
              <a:t>Photos on details of the place or places identified  may be a new deck of cards of “MY LIFE” to use</a:t>
            </a:r>
            <a:endParaRPr sz="5900" b="1" dirty="0"/>
          </a:p>
          <a:p>
            <a:pPr marL="91440" lvl="0" indent="-21589" algn="l" rtl="0">
              <a:lnSpc>
                <a:spcPct val="170000"/>
              </a:lnSpc>
              <a:spcBef>
                <a:spcPts val="1400"/>
              </a:spcBef>
              <a:spcAft>
                <a:spcPts val="0"/>
              </a:spcAft>
              <a:buSzPct val="100000"/>
              <a:buNone/>
            </a:pPr>
            <a:endParaRPr sz="5100" b="1" dirty="0"/>
          </a:p>
          <a:p>
            <a:pPr marL="0" lvl="0" indent="0" algn="l" rtl="0">
              <a:lnSpc>
                <a:spcPct val="90000"/>
              </a:lnSpc>
              <a:spcBef>
                <a:spcPts val="1400"/>
              </a:spcBef>
              <a:spcAft>
                <a:spcPts val="0"/>
              </a:spcAft>
              <a:buSzPct val="100000"/>
              <a:buNone/>
            </a:pPr>
            <a:r>
              <a:rPr lang="en-US" sz="2000" dirty="0"/>
              <a:t> </a:t>
            </a:r>
            <a:endParaRPr dirty="0"/>
          </a:p>
          <a:p>
            <a:pPr marL="91440" lvl="0" indent="-21589" algn="l" rtl="0">
              <a:lnSpc>
                <a:spcPct val="90000"/>
              </a:lnSpc>
              <a:spcBef>
                <a:spcPts val="1400"/>
              </a:spcBef>
              <a:spcAft>
                <a:spcPts val="0"/>
              </a:spcAft>
              <a:buSzPct val="100000"/>
              <a:buNone/>
            </a:pPr>
            <a:endParaRPr sz="2000" dirty="0"/>
          </a:p>
        </p:txBody>
      </p:sp>
      <p:pic>
        <p:nvPicPr>
          <p:cNvPr id="644" name="Google Shape;644;p40"/>
          <p:cNvPicPr preferRelativeResize="0"/>
          <p:nvPr/>
        </p:nvPicPr>
        <p:blipFill rotWithShape="1">
          <a:blip r:embed="rId3">
            <a:alphaModFix/>
          </a:blip>
          <a:srcRect l="1702" r="2089" b="-3"/>
          <a:stretch/>
        </p:blipFill>
        <p:spPr>
          <a:xfrm>
            <a:off x="6149180" y="638175"/>
            <a:ext cx="2602971" cy="2705648"/>
          </a:xfrm>
          <a:prstGeom prst="rect">
            <a:avLst/>
          </a:prstGeom>
          <a:noFill/>
          <a:ln>
            <a:noFill/>
          </a:ln>
        </p:spPr>
      </p:pic>
      <p:pic>
        <p:nvPicPr>
          <p:cNvPr id="645" name="Google Shape;645;p40"/>
          <p:cNvPicPr preferRelativeResize="0"/>
          <p:nvPr/>
        </p:nvPicPr>
        <p:blipFill rotWithShape="1">
          <a:blip r:embed="rId4">
            <a:alphaModFix/>
          </a:blip>
          <a:srcRect/>
          <a:stretch/>
        </p:blipFill>
        <p:spPr>
          <a:xfrm>
            <a:off x="6095999" y="3806973"/>
            <a:ext cx="2709334" cy="2120053"/>
          </a:xfrm>
          <a:prstGeom prst="rect">
            <a:avLst/>
          </a:prstGeom>
          <a:noFill/>
          <a:ln>
            <a:noFill/>
          </a:ln>
        </p:spPr>
      </p:pic>
      <p:pic>
        <p:nvPicPr>
          <p:cNvPr id="646" name="Google Shape;646;p40"/>
          <p:cNvPicPr preferRelativeResize="0"/>
          <p:nvPr/>
        </p:nvPicPr>
        <p:blipFill rotWithShape="1">
          <a:blip r:embed="rId5">
            <a:alphaModFix/>
          </a:blip>
          <a:srcRect/>
          <a:stretch/>
        </p:blipFill>
        <p:spPr>
          <a:xfrm>
            <a:off x="9171153" y="2839751"/>
            <a:ext cx="2180146" cy="3380073"/>
          </a:xfrm>
          <a:prstGeom prst="rect">
            <a:avLst/>
          </a:prstGeom>
          <a:noFill/>
          <a:ln>
            <a:noFill/>
          </a:ln>
        </p:spPr>
      </p:pic>
      <p:sp>
        <p:nvSpPr>
          <p:cNvPr id="647" name="Google Shape;647;p4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DR.SSA GRAZIA CHIARINI E DR.SSA SARA CALCINI</a:t>
            </a:r>
            <a:endParaRPr/>
          </a:p>
        </p:txBody>
      </p:sp>
      <p:sp>
        <p:nvSpPr>
          <p:cNvPr id="648" name="Google Shape;648;p4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41"/>
          <p:cNvSpPr txBox="1">
            <a:spLocks noGrp="1"/>
          </p:cNvSpPr>
          <p:nvPr>
            <p:ph type="title"/>
          </p:nvPr>
        </p:nvSpPr>
        <p:spPr>
          <a:xfrm>
            <a:off x="1097280" y="286604"/>
            <a:ext cx="10058400" cy="96836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800"/>
              <a:buFont typeface="Calibri"/>
              <a:buNone/>
            </a:pPr>
            <a:r>
              <a:rPr lang="en-US" sz="4000" b="1" dirty="0"/>
              <a:t>The cards of Romania</a:t>
            </a:r>
            <a:endParaRPr sz="4000" b="1" dirty="0"/>
          </a:p>
        </p:txBody>
      </p:sp>
      <p:sp>
        <p:nvSpPr>
          <p:cNvPr id="654" name="Google Shape;654;p41"/>
          <p:cNvSpPr txBox="1">
            <a:spLocks noGrp="1"/>
          </p:cNvSpPr>
          <p:nvPr>
            <p:ph type="body" idx="1"/>
          </p:nvPr>
        </p:nvSpPr>
        <p:spPr>
          <a:xfrm>
            <a:off x="272374" y="1845725"/>
            <a:ext cx="11235447" cy="4023300"/>
          </a:xfrm>
          <a:prstGeom prst="rect">
            <a:avLst/>
          </a:prstGeom>
          <a:noFill/>
          <a:ln>
            <a:noFill/>
          </a:ln>
        </p:spPr>
        <p:txBody>
          <a:bodyPr spcFirstLastPara="1" wrap="square" lIns="0" tIns="45700" rIns="0" bIns="45700" anchor="t" anchorCtr="0">
            <a:noAutofit/>
          </a:bodyPr>
          <a:lstStyle/>
          <a:p>
            <a:pPr marL="91440" lvl="0" indent="-124480" algn="l" rtl="0">
              <a:lnSpc>
                <a:spcPct val="150000"/>
              </a:lnSpc>
              <a:spcBef>
                <a:spcPts val="0"/>
              </a:spcBef>
              <a:spcAft>
                <a:spcPts val="0"/>
              </a:spcAft>
              <a:buSzPts val="1960"/>
              <a:buChar char=" "/>
            </a:pPr>
            <a:r>
              <a:rPr lang="en-US" sz="2400" b="1" dirty="0">
                <a:solidFill>
                  <a:srgbClr val="980000"/>
                </a:solidFill>
              </a:rPr>
              <a:t>Material</a:t>
            </a:r>
            <a:r>
              <a:rPr lang="en-US" sz="2400" b="1" dirty="0"/>
              <a:t> : photos taken during the first LTT in </a:t>
            </a:r>
            <a:r>
              <a:rPr lang="en-US" sz="2400" b="1" dirty="0" err="1"/>
              <a:t>Ramnicu</a:t>
            </a:r>
            <a:r>
              <a:rPr lang="en-US" sz="2400" b="1" dirty="0"/>
              <a:t> </a:t>
            </a:r>
            <a:r>
              <a:rPr lang="en-US" sz="2400" b="1" dirty="0" err="1"/>
              <a:t>Valcea</a:t>
            </a:r>
            <a:r>
              <a:rPr lang="en-US" sz="2400" b="1" dirty="0"/>
              <a:t> and Sibiu in Romania in July 2021</a:t>
            </a:r>
            <a:endParaRPr sz="2400" b="1" dirty="0"/>
          </a:p>
          <a:p>
            <a:pPr marL="91440" lvl="0" indent="-124480" algn="l" rtl="0">
              <a:lnSpc>
                <a:spcPct val="150000"/>
              </a:lnSpc>
              <a:spcBef>
                <a:spcPts val="1400"/>
              </a:spcBef>
              <a:spcAft>
                <a:spcPts val="0"/>
              </a:spcAft>
              <a:buSzPts val="1960"/>
              <a:buChar char=" "/>
            </a:pPr>
            <a:r>
              <a:rPr lang="en-US" sz="2400" b="1" dirty="0">
                <a:solidFill>
                  <a:srgbClr val="980000"/>
                </a:solidFill>
              </a:rPr>
              <a:t>Photo contents</a:t>
            </a:r>
            <a:r>
              <a:rPr lang="en-US" sz="2400" b="1" dirty="0"/>
              <a:t>: some details of the cities and highlights of the experience. </a:t>
            </a:r>
            <a:endParaRPr sz="2400" b="1" dirty="0"/>
          </a:p>
          <a:p>
            <a:pPr marL="91440" lvl="0" indent="-124480" algn="l" rtl="0">
              <a:lnSpc>
                <a:spcPct val="150000"/>
              </a:lnSpc>
              <a:spcBef>
                <a:spcPts val="1400"/>
              </a:spcBef>
              <a:spcAft>
                <a:spcPts val="0"/>
              </a:spcAft>
              <a:buSzPts val="1960"/>
              <a:buChar char=" "/>
            </a:pPr>
            <a:r>
              <a:rPr lang="en-US" sz="2400" b="1" dirty="0">
                <a:solidFill>
                  <a:srgbClr val="980000"/>
                </a:solidFill>
              </a:rPr>
              <a:t>The choice of the photo and the word must stimulate the imagination. </a:t>
            </a:r>
            <a:endParaRPr sz="2400" b="1" dirty="0">
              <a:solidFill>
                <a:srgbClr val="980000"/>
              </a:solidFill>
            </a:endParaRPr>
          </a:p>
          <a:p>
            <a:pPr marL="91440" lvl="0" indent="-124480" algn="l" rtl="0">
              <a:lnSpc>
                <a:spcPct val="150000"/>
              </a:lnSpc>
              <a:spcBef>
                <a:spcPts val="1400"/>
              </a:spcBef>
              <a:spcAft>
                <a:spcPts val="0"/>
              </a:spcAft>
              <a:buSzPts val="1960"/>
              <a:buChar char=" "/>
            </a:pPr>
            <a:r>
              <a:rPr lang="en-US" sz="2400" b="1" dirty="0">
                <a:solidFill>
                  <a:srgbClr val="980000"/>
                </a:solidFill>
              </a:rPr>
              <a:t>In the choice of the photo we must ask ourselves</a:t>
            </a:r>
            <a:r>
              <a:rPr lang="en-US" sz="2400" b="1" dirty="0"/>
              <a:t>: what does this image suggest to me? Are there other meanings? In comparison with others we can know more meanings.</a:t>
            </a:r>
            <a:endParaRPr sz="2400" b="1" dirty="0"/>
          </a:p>
          <a:p>
            <a:pPr marL="91440" lvl="0" indent="0" algn="l" rtl="0">
              <a:lnSpc>
                <a:spcPct val="70000"/>
              </a:lnSpc>
              <a:spcBef>
                <a:spcPts val="1400"/>
              </a:spcBef>
              <a:spcAft>
                <a:spcPts val="0"/>
              </a:spcAft>
              <a:buSzPts val="1400"/>
              <a:buNone/>
            </a:pPr>
            <a:endParaRPr sz="1960" b="1" dirty="0">
              <a:solidFill>
                <a:srgbClr val="980000"/>
              </a:solidFill>
            </a:endParaRPr>
          </a:p>
          <a:p>
            <a:pPr marL="91440" lvl="0" indent="0" algn="l" rtl="0">
              <a:lnSpc>
                <a:spcPct val="70000"/>
              </a:lnSpc>
              <a:spcBef>
                <a:spcPts val="1400"/>
              </a:spcBef>
              <a:spcAft>
                <a:spcPts val="0"/>
              </a:spcAft>
              <a:buSzPts val="1400"/>
              <a:buNone/>
            </a:pPr>
            <a:endParaRPr sz="1800" dirty="0"/>
          </a:p>
          <a:p>
            <a:pPr marL="91440" lvl="0" indent="0" algn="l" rtl="0">
              <a:lnSpc>
                <a:spcPct val="70000"/>
              </a:lnSpc>
              <a:spcBef>
                <a:spcPts val="1400"/>
              </a:spcBef>
              <a:spcAft>
                <a:spcPts val="0"/>
              </a:spcAft>
              <a:buSzPts val="1400"/>
              <a:buNone/>
            </a:pPr>
            <a:endParaRPr sz="1800" dirty="0"/>
          </a:p>
        </p:txBody>
      </p:sp>
      <p:sp>
        <p:nvSpPr>
          <p:cNvPr id="655" name="Google Shape;655;p4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DR.SSA GRAZIA CHIARINI E DR.SSA SARA CALCINI</a:t>
            </a:r>
            <a:endParaRPr/>
          </a:p>
        </p:txBody>
      </p:sp>
      <p:sp>
        <p:nvSpPr>
          <p:cNvPr id="656" name="Google Shape;656;p4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5A5584-8EAE-DB05-4BE2-315F383E2AD3}"/>
              </a:ext>
            </a:extLst>
          </p:cNvPr>
          <p:cNvSpPr>
            <a:spLocks noGrp="1"/>
          </p:cNvSpPr>
          <p:nvPr>
            <p:ph type="title"/>
          </p:nvPr>
        </p:nvSpPr>
        <p:spPr>
          <a:xfrm>
            <a:off x="1097280" y="286604"/>
            <a:ext cx="10058400" cy="773712"/>
          </a:xfrm>
        </p:spPr>
        <p:txBody>
          <a:bodyPr>
            <a:normAutofit/>
          </a:bodyPr>
          <a:lstStyle/>
          <a:p>
            <a:pPr algn="ctr"/>
            <a:r>
              <a:rPr lang="en-US" sz="4000" b="1" dirty="0"/>
              <a:t>The cards of Romania</a:t>
            </a:r>
            <a:endParaRPr lang="it-IT" sz="4000" dirty="0"/>
          </a:p>
        </p:txBody>
      </p:sp>
      <p:sp>
        <p:nvSpPr>
          <p:cNvPr id="3" name="Segnaposto testo 2">
            <a:extLst>
              <a:ext uri="{FF2B5EF4-FFF2-40B4-BE49-F238E27FC236}">
                <a16:creationId xmlns:a16="http://schemas.microsoft.com/office/drawing/2014/main" id="{DA453E5F-BB47-D989-D9D4-C687F1EB8CED}"/>
              </a:ext>
            </a:extLst>
          </p:cNvPr>
          <p:cNvSpPr>
            <a:spLocks noGrp="1"/>
          </p:cNvSpPr>
          <p:nvPr>
            <p:ph type="body" idx="1"/>
          </p:nvPr>
        </p:nvSpPr>
        <p:spPr>
          <a:xfrm>
            <a:off x="1097280" y="1498060"/>
            <a:ext cx="10058400" cy="4371034"/>
          </a:xfrm>
        </p:spPr>
        <p:txBody>
          <a:bodyPr>
            <a:normAutofit/>
          </a:bodyPr>
          <a:lstStyle/>
          <a:p>
            <a:pPr marL="91440" lvl="0" indent="-124480" algn="l" rtl="0">
              <a:lnSpc>
                <a:spcPct val="150000"/>
              </a:lnSpc>
              <a:spcBef>
                <a:spcPts val="1400"/>
              </a:spcBef>
              <a:spcAft>
                <a:spcPts val="0"/>
              </a:spcAft>
              <a:buSzPts val="1960"/>
              <a:buChar char=" "/>
            </a:pPr>
            <a:r>
              <a:rPr lang="en-US" sz="2400" b="1" dirty="0">
                <a:solidFill>
                  <a:srgbClr val="980000"/>
                </a:solidFill>
              </a:rPr>
              <a:t>Objective</a:t>
            </a:r>
            <a:r>
              <a:rPr lang="en-US" sz="2400" b="1" dirty="0"/>
              <a:t>: to stimulate the memory thanks to the solicitation of the photos with different themes.  </a:t>
            </a:r>
          </a:p>
          <a:p>
            <a:pPr marL="91440" lvl="0" indent="-124480" algn="l" rtl="0">
              <a:lnSpc>
                <a:spcPct val="150000"/>
              </a:lnSpc>
              <a:spcBef>
                <a:spcPts val="1400"/>
              </a:spcBef>
              <a:spcAft>
                <a:spcPts val="0"/>
              </a:spcAft>
              <a:buSzPts val="1960"/>
              <a:buChar char=" "/>
            </a:pPr>
            <a:r>
              <a:rPr lang="en-US" sz="2400" b="1" dirty="0">
                <a:solidFill>
                  <a:srgbClr val="980000"/>
                </a:solidFill>
              </a:rPr>
              <a:t>Identified categories</a:t>
            </a:r>
            <a:r>
              <a:rPr lang="en-US" sz="2400" b="1" dirty="0"/>
              <a:t> : Time, Space, Figures/Actions/Objects</a:t>
            </a:r>
          </a:p>
          <a:p>
            <a:pPr marL="91440" lvl="0" indent="-124480" algn="l" rtl="0">
              <a:lnSpc>
                <a:spcPct val="150000"/>
              </a:lnSpc>
              <a:spcBef>
                <a:spcPts val="1400"/>
              </a:spcBef>
              <a:spcAft>
                <a:spcPts val="0"/>
              </a:spcAft>
              <a:buSzPts val="1960"/>
              <a:buChar char=" "/>
            </a:pPr>
            <a:r>
              <a:rPr lang="en-US" sz="2400" b="1" dirty="0">
                <a:solidFill>
                  <a:srgbClr val="980000"/>
                </a:solidFill>
              </a:rPr>
              <a:t>Number of cards </a:t>
            </a:r>
            <a:r>
              <a:rPr lang="en-US" sz="2400" b="1" dirty="0"/>
              <a:t>: 22 </a:t>
            </a:r>
          </a:p>
          <a:p>
            <a:pPr marL="91440" lvl="0" indent="-124480" algn="l" rtl="0">
              <a:lnSpc>
                <a:spcPct val="150000"/>
              </a:lnSpc>
              <a:spcBef>
                <a:spcPts val="1400"/>
              </a:spcBef>
              <a:spcAft>
                <a:spcPts val="0"/>
              </a:spcAft>
              <a:buClr>
                <a:srgbClr val="980000"/>
              </a:buClr>
              <a:buSzPts val="1960"/>
              <a:buChar char=" "/>
            </a:pPr>
            <a:r>
              <a:rPr lang="en-US" sz="2400" b="1" dirty="0">
                <a:solidFill>
                  <a:srgbClr val="980000"/>
                </a:solidFill>
              </a:rPr>
              <a:t>Short description of the photo</a:t>
            </a:r>
          </a:p>
          <a:p>
            <a:pPr marL="91440" lvl="0" indent="-124480" algn="l" rtl="0">
              <a:lnSpc>
                <a:spcPct val="150000"/>
              </a:lnSpc>
              <a:spcBef>
                <a:spcPts val="1400"/>
              </a:spcBef>
              <a:spcAft>
                <a:spcPts val="0"/>
              </a:spcAft>
              <a:buClr>
                <a:srgbClr val="980000"/>
              </a:buClr>
              <a:buSzPts val="1960"/>
              <a:buChar char=" "/>
            </a:pPr>
            <a:r>
              <a:rPr lang="en-US" sz="2400" b="1" dirty="0">
                <a:solidFill>
                  <a:srgbClr val="980000"/>
                </a:solidFill>
              </a:rPr>
              <a:t>Proposals to write: open questions are preferable</a:t>
            </a:r>
          </a:p>
          <a:p>
            <a:endParaRPr lang="it-IT" dirty="0"/>
          </a:p>
        </p:txBody>
      </p:sp>
      <p:sp>
        <p:nvSpPr>
          <p:cNvPr id="4" name="Segnaposto numero diapositiva 3">
            <a:extLst>
              <a:ext uri="{FF2B5EF4-FFF2-40B4-BE49-F238E27FC236}">
                <a16:creationId xmlns:a16="http://schemas.microsoft.com/office/drawing/2014/main" id="{D0389E02-8317-D4C6-FB7A-B2DBE2B418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45</a:t>
            </a:fld>
            <a:endParaRPr lang="en-US"/>
          </a:p>
        </p:txBody>
      </p:sp>
    </p:spTree>
    <p:extLst>
      <p:ext uri="{BB962C8B-B14F-4D97-AF65-F5344CB8AC3E}">
        <p14:creationId xmlns:p14="http://schemas.microsoft.com/office/powerpoint/2010/main" val="2484001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42"/>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2" name="Google Shape;662;p42"/>
          <p:cNvSpPr txBox="1">
            <a:spLocks noGrp="1"/>
          </p:cNvSpPr>
          <p:nvPr>
            <p:ph type="title"/>
          </p:nvPr>
        </p:nvSpPr>
        <p:spPr>
          <a:xfrm>
            <a:off x="4974771" y="252923"/>
            <a:ext cx="6574972" cy="972762"/>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dirty="0"/>
              <a:t>Swimming pool</a:t>
            </a:r>
            <a:endParaRPr b="1" dirty="0"/>
          </a:p>
        </p:txBody>
      </p:sp>
      <p:pic>
        <p:nvPicPr>
          <p:cNvPr id="663" name="Google Shape;663;p42"/>
          <p:cNvPicPr preferRelativeResize="0"/>
          <p:nvPr/>
        </p:nvPicPr>
        <p:blipFill rotWithShape="1">
          <a:blip r:embed="rId3">
            <a:alphaModFix/>
          </a:blip>
          <a:srcRect t="10017"/>
          <a:stretch/>
        </p:blipFill>
        <p:spPr>
          <a:xfrm>
            <a:off x="633999" y="640081"/>
            <a:ext cx="4001315" cy="5314406"/>
          </a:xfrm>
          <a:prstGeom prst="rect">
            <a:avLst/>
          </a:prstGeom>
          <a:noFill/>
          <a:ln>
            <a:noFill/>
          </a:ln>
        </p:spPr>
      </p:pic>
      <p:cxnSp>
        <p:nvCxnSpPr>
          <p:cNvPr id="664" name="Google Shape;664;p42"/>
          <p:cNvCxnSpPr/>
          <p:nvPr/>
        </p:nvCxnSpPr>
        <p:spPr>
          <a:xfrm>
            <a:off x="4974770" y="2086188"/>
            <a:ext cx="6089768"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665" name="Google Shape;665;p42"/>
          <p:cNvSpPr txBox="1">
            <a:spLocks noGrp="1"/>
          </p:cNvSpPr>
          <p:nvPr>
            <p:ph type="body" idx="1"/>
          </p:nvPr>
        </p:nvSpPr>
        <p:spPr>
          <a:xfrm>
            <a:off x="4974769" y="1391055"/>
            <a:ext cx="6574973" cy="4478039"/>
          </a:xfrm>
          <a:prstGeom prst="rect">
            <a:avLst/>
          </a:prstGeom>
          <a:noFill/>
          <a:ln>
            <a:noFill/>
          </a:ln>
        </p:spPr>
        <p:txBody>
          <a:bodyPr spcFirstLastPara="1" wrap="square" lIns="0" tIns="45700" rIns="0" bIns="45700" anchor="t" anchorCtr="0">
            <a:noAutofit/>
          </a:bodyPr>
          <a:lstStyle/>
          <a:p>
            <a:pPr marL="91440" lvl="0" indent="-127000" algn="l" rtl="0">
              <a:lnSpc>
                <a:spcPct val="150000"/>
              </a:lnSpc>
              <a:spcBef>
                <a:spcPts val="0"/>
              </a:spcBef>
              <a:spcAft>
                <a:spcPts val="0"/>
              </a:spcAft>
              <a:buSzPts val="2000"/>
              <a:buChar char=" "/>
            </a:pPr>
            <a:r>
              <a:rPr lang="en-US" sz="2400" dirty="0"/>
              <a:t>I</a:t>
            </a:r>
            <a:r>
              <a:rPr lang="en-US" sz="2400" b="1" dirty="0"/>
              <a:t>mage of a swimming pool with some people swimming.</a:t>
            </a:r>
            <a:endParaRPr sz="2400" b="1" dirty="0"/>
          </a:p>
          <a:p>
            <a:pPr marL="91440" lvl="0" indent="-127000" algn="l" rtl="0">
              <a:lnSpc>
                <a:spcPct val="150000"/>
              </a:lnSpc>
              <a:spcBef>
                <a:spcPts val="1400"/>
              </a:spcBef>
              <a:spcAft>
                <a:spcPts val="0"/>
              </a:spcAft>
              <a:buSzPts val="2000"/>
              <a:buChar char=" "/>
            </a:pPr>
            <a:r>
              <a:rPr lang="en-US" sz="2400" b="1" dirty="0"/>
              <a:t>That time that …</a:t>
            </a:r>
            <a:endParaRPr sz="2400" b="1" dirty="0"/>
          </a:p>
          <a:p>
            <a:pPr marL="91440" lvl="0" indent="-127000" algn="l" rtl="0">
              <a:lnSpc>
                <a:spcPct val="150000"/>
              </a:lnSpc>
              <a:spcBef>
                <a:spcPts val="1400"/>
              </a:spcBef>
              <a:spcAft>
                <a:spcPts val="0"/>
              </a:spcAft>
              <a:buSzPts val="2000"/>
              <a:buChar char=" "/>
            </a:pPr>
            <a:r>
              <a:rPr lang="en-US" sz="2400" b="1" dirty="0"/>
              <a:t>When you came to that beautiful place…</a:t>
            </a:r>
            <a:endParaRPr sz="2400" b="1" dirty="0"/>
          </a:p>
          <a:p>
            <a:pPr marL="91440" lvl="0" indent="-127000" algn="l" rtl="0">
              <a:lnSpc>
                <a:spcPct val="150000"/>
              </a:lnSpc>
              <a:spcBef>
                <a:spcPts val="1400"/>
              </a:spcBef>
              <a:spcAft>
                <a:spcPts val="0"/>
              </a:spcAft>
              <a:buSzPts val="2000"/>
              <a:buChar char=" "/>
            </a:pPr>
            <a:r>
              <a:rPr lang="en-US" b="1" i="1" dirty="0"/>
              <a:t>Note: the hotel pool is my first photo on arrival. Metaphorically it could mean swimming in memory in search of memories.</a:t>
            </a:r>
            <a:endParaRPr b="1" dirty="0"/>
          </a:p>
        </p:txBody>
      </p:sp>
      <p:sp>
        <p:nvSpPr>
          <p:cNvPr id="666" name="Google Shape;666;p42"/>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2"/>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669" name="Google Shape;669;p4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43"/>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5" name="Google Shape;675;p43"/>
          <p:cNvSpPr txBox="1">
            <a:spLocks noGrp="1"/>
          </p:cNvSpPr>
          <p:nvPr>
            <p:ph type="title"/>
          </p:nvPr>
        </p:nvSpPr>
        <p:spPr>
          <a:xfrm>
            <a:off x="6411685" y="634947"/>
            <a:ext cx="5127171" cy="98602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dirty="0"/>
              <a:t>Study Meeting</a:t>
            </a:r>
            <a:endParaRPr b="1" dirty="0"/>
          </a:p>
        </p:txBody>
      </p:sp>
      <p:pic>
        <p:nvPicPr>
          <p:cNvPr id="676" name="Google Shape;676;p43" descr="Immagine che contiene interni, parete, soffitto, arredamento&#10;&#10;Descrizione generata automaticamente"/>
          <p:cNvPicPr preferRelativeResize="0"/>
          <p:nvPr/>
        </p:nvPicPr>
        <p:blipFill rotWithShape="1">
          <a:blip r:embed="rId3">
            <a:alphaModFix/>
          </a:blip>
          <a:srcRect l="13101" r="15880"/>
          <a:stretch/>
        </p:blipFill>
        <p:spPr>
          <a:xfrm>
            <a:off x="643192" y="1349906"/>
            <a:ext cx="5451627" cy="3838146"/>
          </a:xfrm>
          <a:prstGeom prst="rect">
            <a:avLst/>
          </a:prstGeom>
          <a:noFill/>
          <a:ln>
            <a:noFill/>
          </a:ln>
        </p:spPr>
      </p:pic>
      <p:cxnSp>
        <p:nvCxnSpPr>
          <p:cNvPr id="677" name="Google Shape;677;p43"/>
          <p:cNvCxnSpPr/>
          <p:nvPr/>
        </p:nvCxnSpPr>
        <p:spPr>
          <a:xfrm>
            <a:off x="6411684" y="2086188"/>
            <a:ext cx="4748808"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678" name="Google Shape;678;p43"/>
          <p:cNvSpPr txBox="1">
            <a:spLocks noGrp="1"/>
          </p:cNvSpPr>
          <p:nvPr>
            <p:ph type="body" idx="1"/>
          </p:nvPr>
        </p:nvSpPr>
        <p:spPr>
          <a:xfrm>
            <a:off x="6411684" y="1687451"/>
            <a:ext cx="5127172" cy="4181643"/>
          </a:xfrm>
          <a:prstGeom prst="rect">
            <a:avLst/>
          </a:prstGeom>
          <a:noFill/>
          <a:ln>
            <a:noFill/>
          </a:ln>
        </p:spPr>
        <p:txBody>
          <a:bodyPr spcFirstLastPara="1" wrap="square" lIns="0" tIns="45700" rIns="0" bIns="45700" anchor="t" anchorCtr="0">
            <a:normAutofit fontScale="92500" lnSpcReduction="20000"/>
          </a:bodyPr>
          <a:lstStyle/>
          <a:p>
            <a:pPr marL="91440" lvl="0" indent="0" algn="l" rtl="0">
              <a:lnSpc>
                <a:spcPct val="90000"/>
              </a:lnSpc>
              <a:spcBef>
                <a:spcPts val="0"/>
              </a:spcBef>
              <a:spcAft>
                <a:spcPts val="0"/>
              </a:spcAft>
              <a:buSzPts val="2000"/>
              <a:buNone/>
            </a:pPr>
            <a:endParaRPr dirty="0"/>
          </a:p>
          <a:p>
            <a:pPr marL="91440" lvl="0" indent="-127000" algn="l" rtl="0">
              <a:lnSpc>
                <a:spcPct val="150000"/>
              </a:lnSpc>
              <a:spcBef>
                <a:spcPts val="1400"/>
              </a:spcBef>
              <a:spcAft>
                <a:spcPts val="0"/>
              </a:spcAft>
              <a:buSzPts val="2000"/>
              <a:buChar char=" "/>
            </a:pPr>
            <a:r>
              <a:rPr lang="en-US" sz="2600" b="1" dirty="0"/>
              <a:t>Image of many people in a room looking at a screen and a person talking. </a:t>
            </a:r>
            <a:endParaRPr sz="2600" b="1" dirty="0"/>
          </a:p>
          <a:p>
            <a:pPr marL="91440" lvl="0" indent="-127000" algn="l" rtl="0">
              <a:lnSpc>
                <a:spcPct val="150000"/>
              </a:lnSpc>
              <a:spcBef>
                <a:spcPts val="1400"/>
              </a:spcBef>
              <a:spcAft>
                <a:spcPts val="0"/>
              </a:spcAft>
              <a:buSzPts val="2000"/>
              <a:buChar char=" "/>
            </a:pPr>
            <a:r>
              <a:rPr lang="en-US" sz="2600" b="1" dirty="0"/>
              <a:t>Do you remember your first day of study? What did you feel? Who were you with? </a:t>
            </a:r>
            <a:endParaRPr sz="2600" b="1" dirty="0"/>
          </a:p>
          <a:p>
            <a:pPr marL="91440" lvl="0" indent="-127000" algn="l" rtl="0">
              <a:lnSpc>
                <a:spcPct val="150000"/>
              </a:lnSpc>
              <a:spcBef>
                <a:spcPts val="1400"/>
              </a:spcBef>
              <a:spcAft>
                <a:spcPts val="0"/>
              </a:spcAft>
              <a:buSzPts val="2000"/>
              <a:buChar char=" "/>
            </a:pPr>
            <a:r>
              <a:rPr lang="en-US" sz="2600" dirty="0"/>
              <a:t>I</a:t>
            </a:r>
            <a:endParaRPr sz="2600" b="1" dirty="0"/>
          </a:p>
        </p:txBody>
      </p:sp>
      <p:sp>
        <p:nvSpPr>
          <p:cNvPr id="679" name="Google Shape;679;p43"/>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3"/>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682" name="Google Shape;682;p4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44"/>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8" name="Google Shape;688;p44"/>
          <p:cNvSpPr txBox="1">
            <a:spLocks noGrp="1"/>
          </p:cNvSpPr>
          <p:nvPr>
            <p:ph type="title"/>
          </p:nvPr>
        </p:nvSpPr>
        <p:spPr>
          <a:xfrm>
            <a:off x="7859485" y="634947"/>
            <a:ext cx="3690257" cy="993556"/>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dirty="0"/>
              <a:t>Games</a:t>
            </a:r>
            <a:endParaRPr b="1" dirty="0"/>
          </a:p>
        </p:txBody>
      </p:sp>
      <p:pic>
        <p:nvPicPr>
          <p:cNvPr id="689" name="Google Shape;689;p44" descr="Immagine che contiene testo, interni&#10;&#10;Descrizione generata automaticamente"/>
          <p:cNvPicPr preferRelativeResize="0"/>
          <p:nvPr/>
        </p:nvPicPr>
        <p:blipFill rotWithShape="1">
          <a:blip r:embed="rId3">
            <a:alphaModFix/>
          </a:blip>
          <a:srcRect r="2486" b="2"/>
          <a:stretch/>
        </p:blipFill>
        <p:spPr>
          <a:xfrm>
            <a:off x="633999" y="640081"/>
            <a:ext cx="6909801" cy="5314406"/>
          </a:xfrm>
          <a:prstGeom prst="rect">
            <a:avLst/>
          </a:prstGeom>
          <a:noFill/>
          <a:ln>
            <a:noFill/>
          </a:ln>
        </p:spPr>
      </p:pic>
      <p:cxnSp>
        <p:nvCxnSpPr>
          <p:cNvPr id="690" name="Google Shape;690;p44"/>
          <p:cNvCxnSpPr/>
          <p:nvPr/>
        </p:nvCxnSpPr>
        <p:spPr>
          <a:xfrm>
            <a:off x="7892143" y="2085703"/>
            <a:ext cx="3566160"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691" name="Google Shape;691;p44"/>
          <p:cNvSpPr txBox="1">
            <a:spLocks noGrp="1"/>
          </p:cNvSpPr>
          <p:nvPr>
            <p:ph type="body" idx="1"/>
          </p:nvPr>
        </p:nvSpPr>
        <p:spPr>
          <a:xfrm>
            <a:off x="7645940" y="1628503"/>
            <a:ext cx="4377447" cy="4325975"/>
          </a:xfrm>
          <a:prstGeom prst="rect">
            <a:avLst/>
          </a:prstGeom>
          <a:noFill/>
          <a:ln>
            <a:noFill/>
          </a:ln>
        </p:spPr>
        <p:txBody>
          <a:bodyPr spcFirstLastPara="1" wrap="square" lIns="0" tIns="45700" rIns="0" bIns="45700" anchor="t" anchorCtr="0">
            <a:normAutofit fontScale="92500" lnSpcReduction="20000"/>
          </a:bodyPr>
          <a:lstStyle/>
          <a:p>
            <a:pPr marL="91440" lvl="0" indent="-127000" algn="l" rtl="0">
              <a:lnSpc>
                <a:spcPct val="150000"/>
              </a:lnSpc>
              <a:spcBef>
                <a:spcPts val="0"/>
              </a:spcBef>
              <a:spcAft>
                <a:spcPts val="0"/>
              </a:spcAft>
              <a:buSzPts val="2000"/>
              <a:buChar char=" "/>
            </a:pPr>
            <a:r>
              <a:rPr lang="en-US" sz="2600" b="1" dirty="0"/>
              <a:t>Image of a round table with cards arranged in spiral and a dice. </a:t>
            </a:r>
            <a:endParaRPr sz="2600" b="1" dirty="0"/>
          </a:p>
          <a:p>
            <a:pPr marL="91440" lvl="0" indent="-127000" algn="l" rtl="0">
              <a:lnSpc>
                <a:spcPct val="150000"/>
              </a:lnSpc>
              <a:spcBef>
                <a:spcPts val="1400"/>
              </a:spcBef>
              <a:spcAft>
                <a:spcPts val="0"/>
              </a:spcAft>
              <a:buSzPts val="2000"/>
              <a:buChar char=" "/>
            </a:pPr>
            <a:r>
              <a:rPr lang="en-US" sz="2600" b="1" dirty="0"/>
              <a:t>Your first gaming experience. Write  what comes to mind.</a:t>
            </a:r>
            <a:endParaRPr sz="2600" b="1" dirty="0"/>
          </a:p>
          <a:p>
            <a:pPr marL="91440" lvl="0" indent="0" algn="l" rtl="0">
              <a:lnSpc>
                <a:spcPct val="150000"/>
              </a:lnSpc>
              <a:spcBef>
                <a:spcPts val="1400"/>
              </a:spcBef>
              <a:spcAft>
                <a:spcPts val="0"/>
              </a:spcAft>
              <a:buSzPts val="2000"/>
              <a:buNone/>
            </a:pPr>
            <a:endParaRPr b="1" dirty="0"/>
          </a:p>
          <a:p>
            <a:pPr marL="91440" lvl="0" indent="-127000" algn="l" rtl="0">
              <a:lnSpc>
                <a:spcPct val="150000"/>
              </a:lnSpc>
              <a:spcBef>
                <a:spcPts val="1400"/>
              </a:spcBef>
              <a:spcAft>
                <a:spcPts val="0"/>
              </a:spcAft>
              <a:buSzPts val="2000"/>
              <a:buChar char=" "/>
            </a:pPr>
            <a:r>
              <a:rPr lang="en-US" b="1" i="1" dirty="0"/>
              <a:t>Note : this is the first version of My Life 64 card game </a:t>
            </a:r>
            <a:endParaRPr b="1" dirty="0"/>
          </a:p>
        </p:txBody>
      </p:sp>
      <p:sp>
        <p:nvSpPr>
          <p:cNvPr id="692" name="Google Shape;692;p44"/>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4"/>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695" name="Google Shape;695;p4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45"/>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1" name="Google Shape;701;p45"/>
          <p:cNvSpPr txBox="1">
            <a:spLocks noGrp="1"/>
          </p:cNvSpPr>
          <p:nvPr>
            <p:ph type="title"/>
          </p:nvPr>
        </p:nvSpPr>
        <p:spPr>
          <a:xfrm>
            <a:off x="7859485" y="634947"/>
            <a:ext cx="3690257" cy="892296"/>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dirty="0"/>
              <a:t>Friends</a:t>
            </a:r>
            <a:endParaRPr b="1" dirty="0"/>
          </a:p>
        </p:txBody>
      </p:sp>
      <p:pic>
        <p:nvPicPr>
          <p:cNvPr id="702" name="Google Shape;702;p45" descr="Immagine che contiene interni, parete, persona, figlio&#10;&#10;Descrizione generata automaticamente"/>
          <p:cNvPicPr preferRelativeResize="0"/>
          <p:nvPr/>
        </p:nvPicPr>
        <p:blipFill rotWithShape="1">
          <a:blip r:embed="rId3">
            <a:alphaModFix/>
          </a:blip>
          <a:srcRect l="2485" r="2" b="2"/>
          <a:stretch/>
        </p:blipFill>
        <p:spPr>
          <a:xfrm>
            <a:off x="633999" y="640081"/>
            <a:ext cx="6909801" cy="5314406"/>
          </a:xfrm>
          <a:prstGeom prst="rect">
            <a:avLst/>
          </a:prstGeom>
          <a:noFill/>
          <a:ln>
            <a:noFill/>
          </a:ln>
        </p:spPr>
      </p:pic>
      <p:cxnSp>
        <p:nvCxnSpPr>
          <p:cNvPr id="703" name="Google Shape;703;p45"/>
          <p:cNvCxnSpPr/>
          <p:nvPr/>
        </p:nvCxnSpPr>
        <p:spPr>
          <a:xfrm>
            <a:off x="7892143" y="2085703"/>
            <a:ext cx="3566160"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704" name="Google Shape;704;p45"/>
          <p:cNvSpPr txBox="1">
            <a:spLocks noGrp="1"/>
          </p:cNvSpPr>
          <p:nvPr>
            <p:ph type="body" idx="1"/>
          </p:nvPr>
        </p:nvSpPr>
        <p:spPr>
          <a:xfrm>
            <a:off x="7859485" y="2198913"/>
            <a:ext cx="4241724" cy="3755565"/>
          </a:xfrm>
          <a:prstGeom prst="rect">
            <a:avLst/>
          </a:prstGeom>
          <a:noFill/>
          <a:ln>
            <a:noFill/>
          </a:ln>
        </p:spPr>
        <p:txBody>
          <a:bodyPr spcFirstLastPara="1" wrap="square" lIns="0" tIns="45700" rIns="0" bIns="45700" anchor="t" anchorCtr="0">
            <a:normAutofit/>
          </a:bodyPr>
          <a:lstStyle/>
          <a:p>
            <a:pPr marL="91440" lvl="0" indent="-127000" algn="l" rtl="0">
              <a:lnSpc>
                <a:spcPct val="150000"/>
              </a:lnSpc>
              <a:spcBef>
                <a:spcPts val="0"/>
              </a:spcBef>
              <a:spcAft>
                <a:spcPts val="0"/>
              </a:spcAft>
              <a:buSzPts val="2000"/>
              <a:buChar char=" "/>
            </a:pPr>
            <a:r>
              <a:rPr lang="en-US" sz="2400" b="1" dirty="0"/>
              <a:t>Image of three women and three men around a table. </a:t>
            </a:r>
            <a:endParaRPr sz="2400" b="1" dirty="0"/>
          </a:p>
          <a:p>
            <a:pPr marL="91440" lvl="0" indent="-127000" algn="l" rtl="0">
              <a:lnSpc>
                <a:spcPct val="150000"/>
              </a:lnSpc>
              <a:spcBef>
                <a:spcPts val="1400"/>
              </a:spcBef>
              <a:spcAft>
                <a:spcPts val="0"/>
              </a:spcAft>
              <a:buSzPts val="2000"/>
              <a:buChar char=" "/>
            </a:pPr>
            <a:r>
              <a:rPr lang="en-US" sz="2400" b="1" dirty="0"/>
              <a:t>Do you remember an episode with some of your friends? Describe.</a:t>
            </a:r>
            <a:endParaRPr sz="2400" b="1" dirty="0"/>
          </a:p>
        </p:txBody>
      </p:sp>
      <p:sp>
        <p:nvSpPr>
          <p:cNvPr id="705" name="Google Shape;705;p45"/>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5"/>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708" name="Google Shape;708;p4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4"/>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lvl="0" indent="0" algn="l" rtl="0">
              <a:lnSpc>
                <a:spcPct val="150000"/>
              </a:lnSpc>
              <a:spcBef>
                <a:spcPts val="1400"/>
              </a:spcBef>
              <a:spcAft>
                <a:spcPts val="0"/>
              </a:spcAft>
              <a:buSzPts val="1700"/>
              <a:buNone/>
            </a:pPr>
            <a:endParaRPr lang="en-US" sz="1800" b="1" i="1" dirty="0">
              <a:latin typeface="+mn-lt"/>
            </a:endParaRPr>
          </a:p>
        </p:txBody>
      </p:sp>
      <p:sp>
        <p:nvSpPr>
          <p:cNvPr id="139" name="Google Shape;139;p4"/>
          <p:cNvSpPr txBox="1">
            <a:spLocks noGrp="1"/>
          </p:cNvSpPr>
          <p:nvPr>
            <p:ph type="title"/>
          </p:nvPr>
        </p:nvSpPr>
        <p:spPr>
          <a:xfrm>
            <a:off x="214009" y="-291829"/>
            <a:ext cx="11977991" cy="2042808"/>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rgbClr val="3F3F3F"/>
              </a:buClr>
              <a:buSzPct val="100000"/>
              <a:buFont typeface="Calibri"/>
              <a:buNone/>
            </a:pP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4000" dirty="0">
                <a:latin typeface="Calibri"/>
                <a:ea typeface="Calibri"/>
                <a:cs typeface="Calibri"/>
                <a:sym typeface="Calibri"/>
              </a:rPr>
            </a:br>
            <a:br>
              <a:rPr lang="en-US" sz="2700" b="1" dirty="0">
                <a:latin typeface="Calibri"/>
                <a:ea typeface="Calibri"/>
                <a:cs typeface="Calibri"/>
                <a:sym typeface="Calibri"/>
              </a:rPr>
            </a:br>
            <a:r>
              <a:rPr lang="en-US" sz="2700" b="1" dirty="0">
                <a:latin typeface="Calibri"/>
                <a:ea typeface="Calibri"/>
                <a:cs typeface="Calibri"/>
                <a:sym typeface="Calibri"/>
              </a:rPr>
              <a:t>    </a:t>
            </a:r>
            <a:br>
              <a:rPr lang="en-US" sz="2700" b="1" dirty="0">
                <a:latin typeface="Calibri"/>
                <a:ea typeface="Calibri"/>
                <a:cs typeface="Calibri"/>
                <a:sym typeface="Calibri"/>
              </a:rPr>
            </a:br>
            <a:br>
              <a:rPr lang="en-US" sz="2700" b="1" dirty="0">
                <a:latin typeface="Calibri"/>
                <a:ea typeface="Calibri"/>
                <a:cs typeface="Calibri"/>
                <a:sym typeface="Calibri"/>
              </a:rPr>
            </a:br>
            <a:br>
              <a:rPr lang="en-US" sz="2700" b="1" dirty="0">
                <a:latin typeface="Calibri"/>
                <a:ea typeface="Calibri"/>
                <a:cs typeface="Calibri"/>
                <a:sym typeface="Calibri"/>
              </a:rPr>
            </a:br>
            <a:r>
              <a:rPr lang="en-US" sz="4400" b="1" dirty="0">
                <a:latin typeface="Calibri"/>
                <a:ea typeface="Calibri"/>
                <a:cs typeface="Calibri"/>
                <a:sym typeface="Calibri"/>
              </a:rPr>
              <a:t>Psychological scientific studies tell us that:</a:t>
            </a:r>
            <a:br>
              <a:rPr lang="en-US" sz="4400" b="1" dirty="0">
                <a:latin typeface="Calibri"/>
                <a:ea typeface="Calibri"/>
                <a:cs typeface="Calibri"/>
                <a:sym typeface="Calibri"/>
              </a:rPr>
            </a:br>
            <a:br>
              <a:rPr lang="en-US" sz="4400" b="1" dirty="0">
                <a:latin typeface="Calibri"/>
                <a:ea typeface="Calibri"/>
                <a:cs typeface="Calibri"/>
                <a:sym typeface="Calibri"/>
              </a:rPr>
            </a:br>
            <a:endParaRPr sz="4400" b="1" dirty="0">
              <a:latin typeface="Calibri"/>
              <a:ea typeface="Calibri"/>
              <a:cs typeface="Calibri"/>
              <a:sym typeface="Calibri"/>
            </a:endParaRPr>
          </a:p>
        </p:txBody>
      </p:sp>
      <p:pic>
        <p:nvPicPr>
          <p:cNvPr id="140" name="Google Shape;140;p4"/>
          <p:cNvPicPr preferRelativeResize="0"/>
          <p:nvPr/>
        </p:nvPicPr>
        <p:blipFill rotWithShape="1">
          <a:blip r:embed="rId3">
            <a:alphaModFix/>
          </a:blip>
          <a:srcRect/>
          <a:stretch/>
        </p:blipFill>
        <p:spPr>
          <a:xfrm>
            <a:off x="81065" y="1149360"/>
            <a:ext cx="4572653" cy="4405134"/>
          </a:xfrm>
          <a:prstGeom prst="rect">
            <a:avLst/>
          </a:prstGeom>
          <a:noFill/>
          <a:ln>
            <a:noFill/>
          </a:ln>
        </p:spPr>
      </p:pic>
      <p:cxnSp>
        <p:nvCxnSpPr>
          <p:cNvPr id="141" name="Google Shape;141;p4"/>
          <p:cNvCxnSpPr/>
          <p:nvPr/>
        </p:nvCxnSpPr>
        <p:spPr>
          <a:xfrm>
            <a:off x="6411684" y="2086188"/>
            <a:ext cx="4748808"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142" name="Google Shape;142;p4"/>
          <p:cNvSpPr txBox="1">
            <a:spLocks noGrp="1"/>
          </p:cNvSpPr>
          <p:nvPr>
            <p:ph type="body" idx="1"/>
          </p:nvPr>
        </p:nvSpPr>
        <p:spPr>
          <a:xfrm>
            <a:off x="4867726" y="778214"/>
            <a:ext cx="7457219" cy="5090812"/>
          </a:xfrm>
          <a:prstGeom prst="rect">
            <a:avLst/>
          </a:prstGeom>
          <a:noFill/>
          <a:ln>
            <a:noFill/>
          </a:ln>
        </p:spPr>
        <p:txBody>
          <a:bodyPr spcFirstLastPara="1" wrap="square" lIns="0" tIns="45700" rIns="0" bIns="45700" anchor="t" anchorCtr="0">
            <a:normAutofit fontScale="92500" lnSpcReduction="20000"/>
          </a:bodyPr>
          <a:lstStyle/>
          <a:p>
            <a:pPr marL="0" lvl="0" indent="0" algn="l" rtl="0">
              <a:lnSpc>
                <a:spcPct val="90000"/>
              </a:lnSpc>
              <a:spcBef>
                <a:spcPts val="0"/>
              </a:spcBef>
              <a:spcAft>
                <a:spcPts val="0"/>
              </a:spcAft>
              <a:buSzPts val="1800"/>
              <a:buNone/>
            </a:pPr>
            <a:endParaRPr sz="1800" dirty="0"/>
          </a:p>
          <a:p>
            <a:pPr marL="0" lvl="0" indent="0" algn="l" rtl="0">
              <a:lnSpc>
                <a:spcPct val="150000"/>
              </a:lnSpc>
              <a:spcBef>
                <a:spcPts val="1400"/>
              </a:spcBef>
              <a:spcAft>
                <a:spcPts val="0"/>
              </a:spcAft>
              <a:buSzPts val="1900"/>
              <a:buNone/>
            </a:pPr>
            <a:r>
              <a:rPr lang="en-US" sz="2400" b="1" dirty="0">
                <a:latin typeface="Calibri" panose="020F0502020204030204" pitchFamily="34" charset="0"/>
                <a:cs typeface="Calibri" panose="020F0502020204030204" pitchFamily="34" charset="0"/>
              </a:rPr>
              <a:t>P</a:t>
            </a:r>
            <a:r>
              <a:rPr lang="en-US" sz="2600" b="1" dirty="0">
                <a:latin typeface="Calibri" panose="020F0502020204030204" pitchFamily="34" charset="0"/>
                <a:cs typeface="Calibri" panose="020F0502020204030204" pitchFamily="34" charset="0"/>
              </a:rPr>
              <a:t>ersonal revelation of self is not only good for our emotional health, but also increases our physical health. </a:t>
            </a:r>
            <a:endParaRPr sz="2600" b="1" dirty="0">
              <a:latin typeface="Calibri" panose="020F0502020204030204" pitchFamily="34" charset="0"/>
              <a:cs typeface="Calibri" panose="020F0502020204030204" pitchFamily="34" charset="0"/>
            </a:endParaRPr>
          </a:p>
          <a:p>
            <a:pPr marL="0" lvl="0" indent="0" algn="l" rtl="0">
              <a:lnSpc>
                <a:spcPct val="150000"/>
              </a:lnSpc>
              <a:spcBef>
                <a:spcPts val="1400"/>
              </a:spcBef>
              <a:spcAft>
                <a:spcPts val="0"/>
              </a:spcAft>
              <a:buSzPts val="1900"/>
              <a:buNone/>
            </a:pPr>
            <a:r>
              <a:rPr lang="en-US" sz="2600" b="1" dirty="0">
                <a:latin typeface="Calibri" panose="020F0502020204030204" pitchFamily="34" charset="0"/>
                <a:cs typeface="Calibri" panose="020F0502020204030204" pitchFamily="34" charset="0"/>
              </a:rPr>
              <a:t>Suppressing internal problems requires a devastating toll on the health, affects the immune system. </a:t>
            </a:r>
            <a:endParaRPr sz="2600" b="1" dirty="0">
              <a:latin typeface="Calibri" panose="020F0502020204030204" pitchFamily="34" charset="0"/>
              <a:cs typeface="Calibri" panose="020F0502020204030204" pitchFamily="34" charset="0"/>
            </a:endParaRPr>
          </a:p>
          <a:p>
            <a:pPr marL="0" lvl="0" indent="0" algn="l" rtl="0">
              <a:lnSpc>
                <a:spcPct val="150000"/>
              </a:lnSpc>
              <a:spcBef>
                <a:spcPts val="1400"/>
              </a:spcBef>
              <a:spcAft>
                <a:spcPts val="0"/>
              </a:spcAft>
              <a:buSzPts val="1900"/>
              <a:buNone/>
            </a:pPr>
            <a:r>
              <a:rPr lang="en-US" sz="2600" b="1" dirty="0">
                <a:latin typeface="Calibri" panose="020F0502020204030204" pitchFamily="34" charset="0"/>
                <a:cs typeface="Calibri" panose="020F0502020204030204" pitchFamily="34" charset="0"/>
              </a:rPr>
              <a:t>It is never too late to heal old emotional wounds</a:t>
            </a:r>
            <a:endParaRPr sz="2600" b="1" i="0" dirty="0">
              <a:latin typeface="Calibri" panose="020F0502020204030204" pitchFamily="34" charset="0"/>
              <a:cs typeface="Calibri" panose="020F0502020204030204" pitchFamily="34" charset="0"/>
            </a:endParaRPr>
          </a:p>
          <a:p>
            <a:pPr marL="0" lvl="0" indent="0" algn="l" rtl="0">
              <a:lnSpc>
                <a:spcPct val="150000"/>
              </a:lnSpc>
              <a:spcBef>
                <a:spcPts val="1400"/>
              </a:spcBef>
              <a:spcAft>
                <a:spcPts val="0"/>
              </a:spcAft>
              <a:buSzPts val="1400"/>
              <a:buNone/>
            </a:pPr>
            <a:endParaRPr sz="1400" b="1" i="0" dirty="0">
              <a:latin typeface="+mn-lt"/>
            </a:endParaRPr>
          </a:p>
          <a:p>
            <a:pPr marL="0" lvl="0" indent="0" algn="l" rtl="0">
              <a:lnSpc>
                <a:spcPct val="150000"/>
              </a:lnSpc>
              <a:spcBef>
                <a:spcPts val="1400"/>
              </a:spcBef>
              <a:spcAft>
                <a:spcPts val="0"/>
              </a:spcAft>
              <a:buSzPts val="1700"/>
              <a:buNone/>
            </a:pPr>
            <a:r>
              <a:rPr lang="en-US" sz="2200" b="1" i="1" dirty="0">
                <a:latin typeface="Calibri" panose="020F0502020204030204" pitchFamily="34" charset="0"/>
                <a:cs typeface="Calibri" panose="020F0502020204030204" pitchFamily="34" charset="0"/>
              </a:rPr>
              <a:t>Opening Up by Writing it down: how expressive writing  improves Health and Eases Emotional Pain</a:t>
            </a:r>
            <a:br>
              <a:rPr lang="en-US" sz="2200" b="1" i="1" dirty="0">
                <a:latin typeface="Calibri" panose="020F0502020204030204" pitchFamily="34" charset="0"/>
                <a:cs typeface="Calibri" panose="020F0502020204030204" pitchFamily="34" charset="0"/>
              </a:rPr>
            </a:br>
            <a:r>
              <a:rPr lang="en-US" sz="2200" b="1" i="1" dirty="0">
                <a:latin typeface="Calibri" panose="020F0502020204030204" pitchFamily="34" charset="0"/>
                <a:cs typeface="Calibri" panose="020F0502020204030204" pitchFamily="34" charset="0"/>
              </a:rPr>
              <a:t> James W. Pennebaker (2016)</a:t>
            </a:r>
            <a:endParaRPr sz="2200" b="1" i="1" dirty="0">
              <a:latin typeface="Calibri" panose="020F0502020204030204" pitchFamily="34" charset="0"/>
              <a:cs typeface="Calibri" panose="020F0502020204030204" pitchFamily="34" charset="0"/>
            </a:endParaRPr>
          </a:p>
        </p:txBody>
      </p:sp>
      <p:sp>
        <p:nvSpPr>
          <p:cNvPr id="143" name="Google Shape;143;p4"/>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146" name="Google Shape;146;p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46"/>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4" name="Google Shape;714;p46"/>
          <p:cNvSpPr txBox="1">
            <a:spLocks noGrp="1"/>
          </p:cNvSpPr>
          <p:nvPr>
            <p:ph type="title"/>
          </p:nvPr>
        </p:nvSpPr>
        <p:spPr>
          <a:xfrm>
            <a:off x="6411685" y="233467"/>
            <a:ext cx="5127171" cy="105058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dirty="0"/>
              <a:t>Memorial house</a:t>
            </a:r>
            <a:endParaRPr b="1" dirty="0"/>
          </a:p>
        </p:txBody>
      </p:sp>
      <p:pic>
        <p:nvPicPr>
          <p:cNvPr id="715" name="Google Shape;715;p46" descr="Immagine che contiene edificio, esterni, casa, pietra&#10;&#10;Descrizione generata automaticamente"/>
          <p:cNvPicPr preferRelativeResize="0"/>
          <p:nvPr/>
        </p:nvPicPr>
        <p:blipFill rotWithShape="1">
          <a:blip r:embed="rId3">
            <a:alphaModFix/>
          </a:blip>
          <a:srcRect l="8906" r="22015" b="-1"/>
          <a:stretch/>
        </p:blipFill>
        <p:spPr>
          <a:xfrm>
            <a:off x="643192" y="1049369"/>
            <a:ext cx="5451627" cy="4439221"/>
          </a:xfrm>
          <a:prstGeom prst="rect">
            <a:avLst/>
          </a:prstGeom>
          <a:noFill/>
          <a:ln>
            <a:noFill/>
          </a:ln>
        </p:spPr>
      </p:pic>
      <p:cxnSp>
        <p:nvCxnSpPr>
          <p:cNvPr id="716" name="Google Shape;716;p46"/>
          <p:cNvCxnSpPr/>
          <p:nvPr/>
        </p:nvCxnSpPr>
        <p:spPr>
          <a:xfrm>
            <a:off x="6411684" y="2086188"/>
            <a:ext cx="4748808"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717" name="Google Shape;717;p46"/>
          <p:cNvSpPr txBox="1">
            <a:spLocks noGrp="1"/>
          </p:cNvSpPr>
          <p:nvPr>
            <p:ph type="body" idx="1"/>
          </p:nvPr>
        </p:nvSpPr>
        <p:spPr>
          <a:xfrm>
            <a:off x="6411684" y="1429873"/>
            <a:ext cx="5127172" cy="4439221"/>
          </a:xfrm>
          <a:prstGeom prst="rect">
            <a:avLst/>
          </a:prstGeom>
          <a:noFill/>
          <a:ln>
            <a:noFill/>
          </a:ln>
        </p:spPr>
        <p:txBody>
          <a:bodyPr spcFirstLastPara="1" wrap="square" lIns="0" tIns="45700" rIns="0" bIns="45700" anchor="t" anchorCtr="0">
            <a:normAutofit fontScale="85000" lnSpcReduction="10000"/>
          </a:bodyPr>
          <a:lstStyle/>
          <a:p>
            <a:pPr marL="91440" lvl="0" indent="-127000" algn="l" rtl="0">
              <a:lnSpc>
                <a:spcPct val="150000"/>
              </a:lnSpc>
              <a:spcBef>
                <a:spcPts val="0"/>
              </a:spcBef>
              <a:spcAft>
                <a:spcPts val="0"/>
              </a:spcAft>
              <a:buSzPts val="2000"/>
              <a:buChar char=" "/>
            </a:pPr>
            <a:r>
              <a:rPr lang="en-US" sz="2600" b="1" dirty="0"/>
              <a:t>Image of a memorial house with a wooden balcony. </a:t>
            </a:r>
            <a:endParaRPr sz="2600" b="1" dirty="0"/>
          </a:p>
          <a:p>
            <a:pPr marL="91440" lvl="0" indent="-127000" algn="l" rtl="0">
              <a:lnSpc>
                <a:spcPct val="150000"/>
              </a:lnSpc>
              <a:spcBef>
                <a:spcPts val="1400"/>
              </a:spcBef>
              <a:spcAft>
                <a:spcPts val="0"/>
              </a:spcAft>
              <a:buSzPts val="2000"/>
              <a:buChar char=" "/>
            </a:pPr>
            <a:r>
              <a:rPr lang="en-US" sz="2600" b="1" dirty="0"/>
              <a:t>The first time you walked into that house…Were you alone or with someone? Remember your grandparents' house?</a:t>
            </a:r>
            <a:endParaRPr sz="2600" b="1" dirty="0"/>
          </a:p>
          <a:p>
            <a:pPr marL="91440" lvl="0" indent="0" algn="l" rtl="0">
              <a:lnSpc>
                <a:spcPct val="150000"/>
              </a:lnSpc>
              <a:spcBef>
                <a:spcPts val="1400"/>
              </a:spcBef>
              <a:spcAft>
                <a:spcPts val="0"/>
              </a:spcAft>
              <a:buSzPts val="2000"/>
              <a:buNone/>
            </a:pPr>
            <a:endParaRPr sz="2600" b="1" dirty="0"/>
          </a:p>
          <a:p>
            <a:pPr marL="91440" lvl="0" indent="-127000" algn="l" rtl="0">
              <a:lnSpc>
                <a:spcPct val="150000"/>
              </a:lnSpc>
              <a:spcBef>
                <a:spcPts val="1400"/>
              </a:spcBef>
              <a:spcAft>
                <a:spcPts val="0"/>
              </a:spcAft>
              <a:buSzPts val="2000"/>
              <a:buChar char=" "/>
            </a:pPr>
            <a:r>
              <a:rPr lang="en-US" sz="2200" b="1" i="1" dirty="0">
                <a:solidFill>
                  <a:srgbClr val="000000"/>
                </a:solidFill>
              </a:rPr>
              <a:t>Note: Memorial house of Anton </a:t>
            </a:r>
            <a:r>
              <a:rPr lang="en-US" sz="2200" b="1" i="1" dirty="0" err="1">
                <a:solidFill>
                  <a:srgbClr val="000000"/>
                </a:solidFill>
              </a:rPr>
              <a:t>Pann</a:t>
            </a:r>
            <a:r>
              <a:rPr lang="en-US" sz="2200" b="1" i="1" dirty="0">
                <a:solidFill>
                  <a:srgbClr val="000000"/>
                </a:solidFill>
              </a:rPr>
              <a:t>, Romanian poet and musician.</a:t>
            </a:r>
            <a:endParaRPr sz="2200" b="1" i="1" dirty="0">
              <a:solidFill>
                <a:srgbClr val="000000"/>
              </a:solidFill>
            </a:endParaRPr>
          </a:p>
          <a:p>
            <a:pPr marL="91440" lvl="0" indent="0" algn="l" rtl="0">
              <a:lnSpc>
                <a:spcPct val="90000"/>
              </a:lnSpc>
              <a:spcBef>
                <a:spcPts val="1400"/>
              </a:spcBef>
              <a:spcAft>
                <a:spcPts val="0"/>
              </a:spcAft>
              <a:buSzPts val="2000"/>
              <a:buNone/>
            </a:pPr>
            <a:endParaRPr b="1" dirty="0"/>
          </a:p>
        </p:txBody>
      </p:sp>
      <p:sp>
        <p:nvSpPr>
          <p:cNvPr id="718" name="Google Shape;718;p46"/>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6"/>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721" name="Google Shape;721;p4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47"/>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7" name="Google Shape;727;p47"/>
          <p:cNvSpPr txBox="1">
            <a:spLocks noGrp="1"/>
          </p:cNvSpPr>
          <p:nvPr>
            <p:ph type="title"/>
          </p:nvPr>
        </p:nvSpPr>
        <p:spPr>
          <a:xfrm>
            <a:off x="7859485" y="321015"/>
            <a:ext cx="3690257" cy="104085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dirty="0"/>
              <a:t>Garden</a:t>
            </a:r>
            <a:endParaRPr b="1" dirty="0"/>
          </a:p>
        </p:txBody>
      </p:sp>
      <p:pic>
        <p:nvPicPr>
          <p:cNvPr id="728" name="Google Shape;728;p47" descr="Immagine che contiene albero, erba, esterni, pianta&#10;&#10;Descrizione generata automaticamente"/>
          <p:cNvPicPr preferRelativeResize="0"/>
          <p:nvPr/>
        </p:nvPicPr>
        <p:blipFill rotWithShape="1">
          <a:blip r:embed="rId3">
            <a:alphaModFix/>
          </a:blip>
          <a:srcRect t="28234" r="1" b="14082"/>
          <a:stretch/>
        </p:blipFill>
        <p:spPr>
          <a:xfrm>
            <a:off x="633999" y="640081"/>
            <a:ext cx="6909801" cy="5314406"/>
          </a:xfrm>
          <a:prstGeom prst="rect">
            <a:avLst/>
          </a:prstGeom>
          <a:noFill/>
          <a:ln>
            <a:noFill/>
          </a:ln>
        </p:spPr>
      </p:pic>
      <p:cxnSp>
        <p:nvCxnSpPr>
          <p:cNvPr id="729" name="Google Shape;729;p47"/>
          <p:cNvCxnSpPr/>
          <p:nvPr/>
        </p:nvCxnSpPr>
        <p:spPr>
          <a:xfrm>
            <a:off x="7892143" y="2085703"/>
            <a:ext cx="3566160"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730" name="Google Shape;730;p47"/>
          <p:cNvSpPr txBox="1">
            <a:spLocks noGrp="1"/>
          </p:cNvSpPr>
          <p:nvPr>
            <p:ph type="body" idx="1"/>
          </p:nvPr>
        </p:nvSpPr>
        <p:spPr>
          <a:xfrm>
            <a:off x="7859485" y="1196503"/>
            <a:ext cx="4261179" cy="4757976"/>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SzPct val="100000"/>
              <a:buNone/>
            </a:pPr>
            <a:endParaRPr dirty="0"/>
          </a:p>
          <a:p>
            <a:pPr marL="91440" lvl="0" indent="-117475" algn="l" rtl="0">
              <a:lnSpc>
                <a:spcPct val="150000"/>
              </a:lnSpc>
              <a:spcBef>
                <a:spcPts val="1400"/>
              </a:spcBef>
              <a:spcAft>
                <a:spcPts val="0"/>
              </a:spcAft>
              <a:buSzPct val="100000"/>
              <a:buChar char=" "/>
            </a:pPr>
            <a:r>
              <a:rPr lang="en-US" sz="2400" b="1" dirty="0"/>
              <a:t>Image of a garden with flower beds. </a:t>
            </a:r>
            <a:endParaRPr sz="2400" b="1" dirty="0"/>
          </a:p>
          <a:p>
            <a:pPr marL="91440" lvl="0" indent="-117475" algn="l" rtl="0">
              <a:lnSpc>
                <a:spcPct val="150000"/>
              </a:lnSpc>
              <a:spcBef>
                <a:spcPts val="1400"/>
              </a:spcBef>
              <a:spcAft>
                <a:spcPts val="0"/>
              </a:spcAft>
              <a:buSzPct val="100000"/>
              <a:buChar char=" "/>
            </a:pPr>
            <a:r>
              <a:rPr lang="en-US" sz="2400" b="1" dirty="0"/>
              <a:t>Imagine walking in a beautiful garden and smelling the flowers and grass. What comes to mind?</a:t>
            </a:r>
            <a:endParaRPr sz="2400" b="1" dirty="0"/>
          </a:p>
          <a:p>
            <a:pPr marL="91440" lvl="0" indent="-117475" algn="l" rtl="0">
              <a:lnSpc>
                <a:spcPct val="150000"/>
              </a:lnSpc>
              <a:spcBef>
                <a:spcPts val="1400"/>
              </a:spcBef>
              <a:spcAft>
                <a:spcPts val="0"/>
              </a:spcAft>
              <a:buSzPct val="100000"/>
              <a:buChar char=" "/>
            </a:pPr>
            <a:r>
              <a:rPr lang="en-US" sz="2200" b="1" i="1" dirty="0">
                <a:solidFill>
                  <a:srgbClr val="202124"/>
                </a:solidFill>
              </a:rPr>
              <a:t>Note : </a:t>
            </a:r>
            <a:r>
              <a:rPr lang="en-US" sz="2200" b="1" i="1" dirty="0" err="1">
                <a:solidFill>
                  <a:srgbClr val="202124"/>
                </a:solidFill>
              </a:rPr>
              <a:t>Zăvoi</a:t>
            </a:r>
            <a:r>
              <a:rPr lang="en-US" sz="2200" b="1" i="1" dirty="0">
                <a:solidFill>
                  <a:srgbClr val="202124"/>
                </a:solidFill>
              </a:rPr>
              <a:t> Park in </a:t>
            </a:r>
            <a:r>
              <a:rPr lang="en-US" sz="2200" b="1" i="1" dirty="0" err="1">
                <a:solidFill>
                  <a:srgbClr val="202124"/>
                </a:solidFill>
              </a:rPr>
              <a:t>Ramnicu</a:t>
            </a:r>
            <a:endParaRPr sz="2200" b="1" i="1" dirty="0">
              <a:solidFill>
                <a:srgbClr val="202124"/>
              </a:solidFill>
            </a:endParaRPr>
          </a:p>
          <a:p>
            <a:pPr marL="91440" lvl="0" indent="0" algn="l" rtl="0">
              <a:lnSpc>
                <a:spcPct val="90000"/>
              </a:lnSpc>
              <a:spcBef>
                <a:spcPts val="1400"/>
              </a:spcBef>
              <a:spcAft>
                <a:spcPts val="0"/>
              </a:spcAft>
              <a:buSzPct val="100000"/>
              <a:buNone/>
            </a:pPr>
            <a:endParaRPr sz="2400" dirty="0">
              <a:solidFill>
                <a:srgbClr val="000000"/>
              </a:solidFill>
            </a:endParaRPr>
          </a:p>
          <a:p>
            <a:pPr marL="91440" lvl="0" indent="0" algn="l" rtl="0">
              <a:lnSpc>
                <a:spcPct val="90000"/>
              </a:lnSpc>
              <a:spcBef>
                <a:spcPts val="1400"/>
              </a:spcBef>
              <a:spcAft>
                <a:spcPts val="0"/>
              </a:spcAft>
              <a:buSzPct val="100000"/>
              <a:buNone/>
            </a:pPr>
            <a:endParaRPr dirty="0"/>
          </a:p>
        </p:txBody>
      </p:sp>
      <p:sp>
        <p:nvSpPr>
          <p:cNvPr id="731" name="Google Shape;731;p47"/>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7"/>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734" name="Google Shape;734;p4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48"/>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0" name="Google Shape;740;p48"/>
          <p:cNvSpPr txBox="1">
            <a:spLocks noGrp="1"/>
          </p:cNvSpPr>
          <p:nvPr>
            <p:ph type="title"/>
          </p:nvPr>
        </p:nvSpPr>
        <p:spPr>
          <a:xfrm>
            <a:off x="7859485" y="175099"/>
            <a:ext cx="3690257" cy="9144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dirty="0"/>
              <a:t>Road</a:t>
            </a:r>
            <a:endParaRPr b="1" dirty="0"/>
          </a:p>
        </p:txBody>
      </p:sp>
      <p:pic>
        <p:nvPicPr>
          <p:cNvPr id="741" name="Google Shape;741;p48" descr="Immagine che contiene albero, cielo, esterni, distanza&#10;&#10;Descrizione generata automaticamente"/>
          <p:cNvPicPr preferRelativeResize="0"/>
          <p:nvPr/>
        </p:nvPicPr>
        <p:blipFill rotWithShape="1">
          <a:blip r:embed="rId3">
            <a:alphaModFix/>
          </a:blip>
          <a:srcRect l="2485" r="2" b="2"/>
          <a:stretch/>
        </p:blipFill>
        <p:spPr>
          <a:xfrm>
            <a:off x="633999" y="640081"/>
            <a:ext cx="6909801" cy="5314406"/>
          </a:xfrm>
          <a:prstGeom prst="rect">
            <a:avLst/>
          </a:prstGeom>
          <a:noFill/>
          <a:ln>
            <a:noFill/>
          </a:ln>
        </p:spPr>
      </p:pic>
      <p:cxnSp>
        <p:nvCxnSpPr>
          <p:cNvPr id="742" name="Google Shape;742;p48"/>
          <p:cNvCxnSpPr/>
          <p:nvPr/>
        </p:nvCxnSpPr>
        <p:spPr>
          <a:xfrm>
            <a:off x="7892143" y="2085703"/>
            <a:ext cx="3566160"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743" name="Google Shape;743;p48"/>
          <p:cNvSpPr txBox="1">
            <a:spLocks noGrp="1"/>
          </p:cNvSpPr>
          <p:nvPr>
            <p:ph type="body" idx="1"/>
          </p:nvPr>
        </p:nvSpPr>
        <p:spPr>
          <a:xfrm>
            <a:off x="7859485" y="1089499"/>
            <a:ext cx="4332515" cy="4864979"/>
          </a:xfrm>
          <a:prstGeom prst="rect">
            <a:avLst/>
          </a:prstGeom>
          <a:noFill/>
          <a:ln>
            <a:noFill/>
          </a:ln>
        </p:spPr>
        <p:txBody>
          <a:bodyPr spcFirstLastPara="1" wrap="square" lIns="0" tIns="45700" rIns="0" bIns="45700" anchor="t" anchorCtr="0">
            <a:normAutofit fontScale="92500"/>
          </a:bodyPr>
          <a:lstStyle/>
          <a:p>
            <a:pPr marL="91440" lvl="0" indent="0" algn="l" rtl="0">
              <a:lnSpc>
                <a:spcPct val="90000"/>
              </a:lnSpc>
              <a:spcBef>
                <a:spcPts val="0"/>
              </a:spcBef>
              <a:spcAft>
                <a:spcPts val="0"/>
              </a:spcAft>
              <a:buSzPts val="2000"/>
              <a:buNone/>
            </a:pPr>
            <a:endParaRPr dirty="0"/>
          </a:p>
          <a:p>
            <a:pPr marL="91440" lvl="0" indent="-127000" algn="l" rtl="0">
              <a:lnSpc>
                <a:spcPct val="150000"/>
              </a:lnSpc>
              <a:spcBef>
                <a:spcPts val="1400"/>
              </a:spcBef>
              <a:spcAft>
                <a:spcPts val="0"/>
              </a:spcAft>
              <a:buSzPts val="2000"/>
              <a:buChar char=" "/>
            </a:pPr>
            <a:r>
              <a:rPr lang="en-US" sz="2600" b="1" dirty="0"/>
              <a:t>Image of </a:t>
            </a:r>
            <a:r>
              <a:rPr lang="en-US" sz="2600" b="1" i="0" dirty="0"/>
              <a:t>road with trees next to a lake.</a:t>
            </a:r>
            <a:r>
              <a:rPr lang="en-US" sz="2600" b="1" dirty="0"/>
              <a:t> </a:t>
            </a:r>
            <a:endParaRPr sz="2600" b="1" i="0" dirty="0"/>
          </a:p>
          <a:p>
            <a:pPr marL="91440" lvl="0" indent="-127000" algn="l" rtl="0">
              <a:lnSpc>
                <a:spcPct val="150000"/>
              </a:lnSpc>
              <a:spcBef>
                <a:spcPts val="1400"/>
              </a:spcBef>
              <a:spcAft>
                <a:spcPts val="0"/>
              </a:spcAft>
              <a:buSzPts val="2000"/>
              <a:buChar char=" "/>
            </a:pPr>
            <a:r>
              <a:rPr lang="en-US" sz="2600" b="1" i="0" dirty="0"/>
              <a:t>Do you remember a road in a park ?</a:t>
            </a:r>
            <a:endParaRPr sz="2600" b="1" dirty="0"/>
          </a:p>
          <a:p>
            <a:pPr marL="91440" lvl="0" indent="-127000" algn="l" rtl="0">
              <a:lnSpc>
                <a:spcPct val="150000"/>
              </a:lnSpc>
              <a:spcBef>
                <a:spcPts val="1400"/>
              </a:spcBef>
              <a:spcAft>
                <a:spcPts val="0"/>
              </a:spcAft>
              <a:buSzPts val="2000"/>
              <a:buChar char=" "/>
            </a:pPr>
            <a:r>
              <a:rPr lang="en-US" sz="2600" b="1" i="0" dirty="0"/>
              <a:t>As you walked down that road, you met, touched, heard, did...</a:t>
            </a:r>
            <a:endParaRPr sz="2600" b="1" dirty="0"/>
          </a:p>
          <a:p>
            <a:pPr marL="91440" lvl="0" indent="-127000" algn="l" rtl="0">
              <a:lnSpc>
                <a:spcPct val="150000"/>
              </a:lnSpc>
              <a:spcBef>
                <a:spcPts val="1400"/>
              </a:spcBef>
              <a:spcAft>
                <a:spcPts val="0"/>
              </a:spcAft>
              <a:buSzPts val="2000"/>
              <a:buChar char=" "/>
            </a:pPr>
            <a:r>
              <a:rPr lang="en-US" sz="2200" b="1" i="1" dirty="0"/>
              <a:t>Note : </a:t>
            </a:r>
            <a:r>
              <a:rPr lang="en-US" sz="2200" b="1" i="1" dirty="0" err="1"/>
              <a:t>Zăvoi</a:t>
            </a:r>
            <a:r>
              <a:rPr lang="en-US" sz="2200" b="1" i="1" dirty="0"/>
              <a:t> Park in </a:t>
            </a:r>
            <a:r>
              <a:rPr lang="en-US" sz="2200" b="1" i="1" dirty="0" err="1"/>
              <a:t>Ramnicu</a:t>
            </a:r>
            <a:endParaRPr sz="2200" b="1" i="1" dirty="0"/>
          </a:p>
          <a:p>
            <a:pPr marL="91440" lvl="0" indent="0" algn="l" rtl="0">
              <a:lnSpc>
                <a:spcPct val="90000"/>
              </a:lnSpc>
              <a:spcBef>
                <a:spcPts val="1400"/>
              </a:spcBef>
              <a:spcAft>
                <a:spcPts val="0"/>
              </a:spcAft>
              <a:buSzPts val="2000"/>
              <a:buNone/>
            </a:pPr>
            <a:endParaRPr dirty="0"/>
          </a:p>
          <a:p>
            <a:pPr marL="91440" lvl="0" indent="0" algn="l" rtl="0">
              <a:lnSpc>
                <a:spcPct val="90000"/>
              </a:lnSpc>
              <a:spcBef>
                <a:spcPts val="1400"/>
              </a:spcBef>
              <a:spcAft>
                <a:spcPts val="0"/>
              </a:spcAft>
              <a:buSzPts val="2000"/>
              <a:buNone/>
            </a:pPr>
            <a:endParaRPr dirty="0"/>
          </a:p>
        </p:txBody>
      </p:sp>
      <p:sp>
        <p:nvSpPr>
          <p:cNvPr id="744" name="Google Shape;744;p48"/>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8"/>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747" name="Google Shape;747;p4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49"/>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3" name="Google Shape;753;p49"/>
          <p:cNvSpPr txBox="1">
            <a:spLocks noGrp="1"/>
          </p:cNvSpPr>
          <p:nvPr>
            <p:ph type="title"/>
          </p:nvPr>
        </p:nvSpPr>
        <p:spPr>
          <a:xfrm>
            <a:off x="6411685" y="634947"/>
            <a:ext cx="5127171" cy="714952"/>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i="0" dirty="0"/>
              <a:t>Bench</a:t>
            </a:r>
            <a:endParaRPr b="1" dirty="0"/>
          </a:p>
        </p:txBody>
      </p:sp>
      <p:pic>
        <p:nvPicPr>
          <p:cNvPr id="754" name="Google Shape;754;p49" descr="Immagine che contiene testo, panca, terra, parco&#10;&#10;Descrizione generata automaticamente"/>
          <p:cNvPicPr preferRelativeResize="0"/>
          <p:nvPr/>
        </p:nvPicPr>
        <p:blipFill rotWithShape="1">
          <a:blip r:embed="rId3">
            <a:alphaModFix/>
          </a:blip>
          <a:srcRect r="1" b="6129"/>
          <a:stretch/>
        </p:blipFill>
        <p:spPr>
          <a:xfrm>
            <a:off x="643192" y="1349899"/>
            <a:ext cx="5451627" cy="3838160"/>
          </a:xfrm>
          <a:prstGeom prst="rect">
            <a:avLst/>
          </a:prstGeom>
          <a:noFill/>
          <a:ln>
            <a:noFill/>
          </a:ln>
        </p:spPr>
      </p:pic>
      <p:cxnSp>
        <p:nvCxnSpPr>
          <p:cNvPr id="755" name="Google Shape;755;p49"/>
          <p:cNvCxnSpPr/>
          <p:nvPr/>
        </p:nvCxnSpPr>
        <p:spPr>
          <a:xfrm>
            <a:off x="6411684" y="2086188"/>
            <a:ext cx="4748808"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756" name="Google Shape;756;p49"/>
          <p:cNvSpPr txBox="1">
            <a:spLocks noGrp="1"/>
          </p:cNvSpPr>
          <p:nvPr>
            <p:ph type="body" idx="1"/>
          </p:nvPr>
        </p:nvSpPr>
        <p:spPr>
          <a:xfrm>
            <a:off x="6411684" y="2198914"/>
            <a:ext cx="5127172" cy="3670180"/>
          </a:xfrm>
          <a:prstGeom prst="rect">
            <a:avLst/>
          </a:prstGeom>
          <a:noFill/>
          <a:ln>
            <a:noFill/>
          </a:ln>
        </p:spPr>
        <p:txBody>
          <a:bodyPr spcFirstLastPara="1" wrap="square" lIns="0" tIns="45700" rIns="0" bIns="45700" anchor="t" anchorCtr="0">
            <a:normAutofit/>
          </a:bodyPr>
          <a:lstStyle/>
          <a:p>
            <a:pPr marL="91440" lvl="0" indent="-127000" algn="l" rtl="0">
              <a:lnSpc>
                <a:spcPct val="150000"/>
              </a:lnSpc>
              <a:spcBef>
                <a:spcPts val="0"/>
              </a:spcBef>
              <a:spcAft>
                <a:spcPts val="0"/>
              </a:spcAft>
              <a:buSzPts val="2000"/>
              <a:buChar char=" "/>
            </a:pPr>
            <a:r>
              <a:rPr lang="en-US" sz="2400" b="1" dirty="0"/>
              <a:t>Image of a wooden bench in a park.</a:t>
            </a:r>
            <a:endParaRPr sz="2400" b="1" dirty="0"/>
          </a:p>
          <a:p>
            <a:pPr marL="91440" lvl="0" indent="0" algn="l" rtl="0">
              <a:lnSpc>
                <a:spcPct val="150000"/>
              </a:lnSpc>
              <a:spcBef>
                <a:spcPts val="1400"/>
              </a:spcBef>
              <a:spcAft>
                <a:spcPts val="0"/>
              </a:spcAft>
              <a:buSzPts val="2000"/>
              <a:buNone/>
            </a:pPr>
            <a:endParaRPr sz="2400" b="1" dirty="0"/>
          </a:p>
          <a:p>
            <a:pPr marL="91440" lvl="0" indent="-127000" algn="l" rtl="0">
              <a:lnSpc>
                <a:spcPct val="150000"/>
              </a:lnSpc>
              <a:spcBef>
                <a:spcPts val="1400"/>
              </a:spcBef>
              <a:spcAft>
                <a:spcPts val="0"/>
              </a:spcAft>
              <a:buSzPts val="2000"/>
              <a:buChar char=" "/>
            </a:pPr>
            <a:r>
              <a:rPr lang="en-US" sz="2400" b="1" dirty="0"/>
              <a:t>Think about sitting on that bench and thinking, what are you thinking?</a:t>
            </a:r>
            <a:endParaRPr sz="2400" b="1" dirty="0"/>
          </a:p>
        </p:txBody>
      </p:sp>
      <p:sp>
        <p:nvSpPr>
          <p:cNvPr id="757" name="Google Shape;757;p49"/>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9"/>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760" name="Google Shape;760;p4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50"/>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6" name="Google Shape;766;p50"/>
          <p:cNvSpPr txBox="1">
            <a:spLocks noGrp="1"/>
          </p:cNvSpPr>
          <p:nvPr>
            <p:ph type="title"/>
          </p:nvPr>
        </p:nvSpPr>
        <p:spPr>
          <a:xfrm>
            <a:off x="4974771" y="33090"/>
            <a:ext cx="6574972" cy="124123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ct val="100000"/>
              <a:buFont typeface="Calibri"/>
              <a:buNone/>
            </a:pPr>
            <a:br>
              <a:rPr lang="en-US" sz="1200" dirty="0">
                <a:latin typeface="Calibri"/>
                <a:ea typeface="Calibri"/>
                <a:cs typeface="Calibri"/>
                <a:sym typeface="Calibri"/>
              </a:rPr>
            </a:br>
            <a:br>
              <a:rPr lang="en-US" sz="1200" dirty="0">
                <a:latin typeface="Calibri"/>
                <a:ea typeface="Calibri"/>
                <a:cs typeface="Calibri"/>
                <a:sym typeface="Calibri"/>
              </a:rPr>
            </a:br>
            <a:br>
              <a:rPr lang="en-US" sz="1200" dirty="0">
                <a:latin typeface="Calibri"/>
                <a:ea typeface="Calibri"/>
                <a:cs typeface="Calibri"/>
                <a:sym typeface="Calibri"/>
              </a:rPr>
            </a:br>
            <a:br>
              <a:rPr lang="en-US" sz="1200" dirty="0">
                <a:latin typeface="Calibri"/>
                <a:ea typeface="Calibri"/>
                <a:cs typeface="Calibri"/>
                <a:sym typeface="Calibri"/>
              </a:rPr>
            </a:br>
            <a:r>
              <a:rPr lang="en-US" sz="5300" b="1" dirty="0"/>
              <a:t>Statue</a:t>
            </a:r>
            <a:br>
              <a:rPr lang="en-US" sz="1200" b="1" dirty="0"/>
            </a:br>
            <a:br>
              <a:rPr lang="en-US" sz="1200" dirty="0"/>
            </a:br>
            <a:endParaRPr sz="1200" dirty="0">
              <a:latin typeface="Calibri"/>
              <a:ea typeface="Calibri"/>
              <a:cs typeface="Calibri"/>
              <a:sym typeface="Calibri"/>
            </a:endParaRPr>
          </a:p>
        </p:txBody>
      </p:sp>
      <p:pic>
        <p:nvPicPr>
          <p:cNvPr id="767" name="Google Shape;767;p50" descr="Immagine che contiene esterni, cielo, erba, albero&#10;&#10;Descrizione generata automaticamente"/>
          <p:cNvPicPr preferRelativeResize="0"/>
          <p:nvPr/>
        </p:nvPicPr>
        <p:blipFill rotWithShape="1">
          <a:blip r:embed="rId3">
            <a:alphaModFix/>
          </a:blip>
          <a:srcRect t="19611" r="2" b="5681"/>
          <a:stretch/>
        </p:blipFill>
        <p:spPr>
          <a:xfrm>
            <a:off x="633999" y="640081"/>
            <a:ext cx="4001315" cy="5314406"/>
          </a:xfrm>
          <a:prstGeom prst="rect">
            <a:avLst/>
          </a:prstGeom>
          <a:noFill/>
          <a:ln>
            <a:noFill/>
          </a:ln>
        </p:spPr>
      </p:pic>
      <p:cxnSp>
        <p:nvCxnSpPr>
          <p:cNvPr id="768" name="Google Shape;768;p50"/>
          <p:cNvCxnSpPr/>
          <p:nvPr/>
        </p:nvCxnSpPr>
        <p:spPr>
          <a:xfrm>
            <a:off x="4974770" y="2086188"/>
            <a:ext cx="6089768"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769" name="Google Shape;769;p50"/>
          <p:cNvSpPr txBox="1">
            <a:spLocks noGrp="1"/>
          </p:cNvSpPr>
          <p:nvPr>
            <p:ph type="body" idx="1"/>
          </p:nvPr>
        </p:nvSpPr>
        <p:spPr>
          <a:xfrm>
            <a:off x="4974769" y="2198914"/>
            <a:ext cx="6574973" cy="3670180"/>
          </a:xfrm>
          <a:prstGeom prst="rect">
            <a:avLst/>
          </a:prstGeom>
          <a:noFill/>
          <a:ln>
            <a:noFill/>
          </a:ln>
        </p:spPr>
        <p:txBody>
          <a:bodyPr spcFirstLastPara="1" wrap="square" lIns="0" tIns="45700" rIns="0" bIns="45700" anchor="t" anchorCtr="0">
            <a:normAutofit/>
          </a:bodyPr>
          <a:lstStyle/>
          <a:p>
            <a:pPr marL="91440" lvl="0" indent="-127000" algn="l" rtl="0">
              <a:lnSpc>
                <a:spcPct val="150000"/>
              </a:lnSpc>
              <a:spcBef>
                <a:spcPts val="0"/>
              </a:spcBef>
              <a:spcAft>
                <a:spcPts val="0"/>
              </a:spcAft>
              <a:buSzPts val="2000"/>
              <a:buChar char=" "/>
            </a:pPr>
            <a:r>
              <a:rPr lang="en-US" sz="2400" b="1" dirty="0"/>
              <a:t>Image of a statue with a flag.</a:t>
            </a:r>
            <a:br>
              <a:rPr lang="en-US" sz="2400" b="1" dirty="0"/>
            </a:br>
            <a:br>
              <a:rPr lang="en-US" sz="2400" b="1" dirty="0"/>
            </a:br>
            <a:br>
              <a:rPr lang="en-US" sz="2400" b="1" dirty="0"/>
            </a:br>
            <a:r>
              <a:rPr lang="en-US" sz="2400" b="1" dirty="0"/>
              <a:t>Thinking of a statue, of an important monument, what comes to mind? Where were you?</a:t>
            </a:r>
            <a:endParaRPr sz="2400" b="1" dirty="0"/>
          </a:p>
        </p:txBody>
      </p:sp>
      <p:sp>
        <p:nvSpPr>
          <p:cNvPr id="770" name="Google Shape;770;p50"/>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0"/>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b="0" i="0" cap="none">
                <a:latin typeface="Calibri"/>
                <a:ea typeface="Calibri"/>
                <a:cs typeface="Calibri"/>
                <a:sym typeface="Calibri"/>
              </a:rPr>
              <a:t>DR.SSA GRAZIA CHIARINI E DR.SSA SARA CALCINI</a:t>
            </a:r>
            <a:endParaRPr/>
          </a:p>
        </p:txBody>
      </p:sp>
      <p:sp>
        <p:nvSpPr>
          <p:cNvPr id="773" name="Google Shape;773;p5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51"/>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9" name="Google Shape;779;p51"/>
          <p:cNvSpPr txBox="1">
            <a:spLocks noGrp="1"/>
          </p:cNvSpPr>
          <p:nvPr>
            <p:ph type="title"/>
          </p:nvPr>
        </p:nvSpPr>
        <p:spPr>
          <a:xfrm>
            <a:off x="4974771" y="223737"/>
            <a:ext cx="6574972" cy="875486"/>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dirty="0"/>
              <a:t>Anniversary</a:t>
            </a:r>
            <a:endParaRPr b="1" dirty="0"/>
          </a:p>
        </p:txBody>
      </p:sp>
      <p:pic>
        <p:nvPicPr>
          <p:cNvPr id="780" name="Google Shape;780;p51" descr="Immagine che contiene testo, albero, esterni, targa&#10;&#10;Descrizione generata automaticamente"/>
          <p:cNvPicPr preferRelativeResize="0"/>
          <p:nvPr/>
        </p:nvPicPr>
        <p:blipFill rotWithShape="1">
          <a:blip r:embed="rId3">
            <a:alphaModFix/>
          </a:blip>
          <a:srcRect t="118" r="2" b="25174"/>
          <a:stretch/>
        </p:blipFill>
        <p:spPr>
          <a:xfrm>
            <a:off x="633999" y="640081"/>
            <a:ext cx="4001315" cy="5314406"/>
          </a:xfrm>
          <a:prstGeom prst="rect">
            <a:avLst/>
          </a:prstGeom>
          <a:noFill/>
          <a:ln>
            <a:noFill/>
          </a:ln>
        </p:spPr>
      </p:pic>
      <p:cxnSp>
        <p:nvCxnSpPr>
          <p:cNvPr id="781" name="Google Shape;781;p51"/>
          <p:cNvCxnSpPr/>
          <p:nvPr/>
        </p:nvCxnSpPr>
        <p:spPr>
          <a:xfrm>
            <a:off x="4974770" y="2086188"/>
            <a:ext cx="6089768"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782" name="Google Shape;782;p51"/>
          <p:cNvSpPr txBox="1">
            <a:spLocks noGrp="1"/>
          </p:cNvSpPr>
          <p:nvPr>
            <p:ph type="body" idx="1"/>
          </p:nvPr>
        </p:nvSpPr>
        <p:spPr>
          <a:xfrm>
            <a:off x="4974769" y="1322960"/>
            <a:ext cx="7350176" cy="4546134"/>
          </a:xfrm>
          <a:prstGeom prst="rect">
            <a:avLst/>
          </a:prstGeom>
          <a:noFill/>
          <a:ln>
            <a:noFill/>
          </a:ln>
        </p:spPr>
        <p:txBody>
          <a:bodyPr spcFirstLastPara="1" wrap="square" lIns="0" tIns="45700" rIns="0" bIns="45700" anchor="t" anchorCtr="0">
            <a:normAutofit/>
          </a:bodyPr>
          <a:lstStyle/>
          <a:p>
            <a:pPr marL="91440" lvl="0" indent="-117475" algn="l" rtl="0">
              <a:lnSpc>
                <a:spcPct val="150000"/>
              </a:lnSpc>
              <a:spcBef>
                <a:spcPts val="0"/>
              </a:spcBef>
              <a:spcAft>
                <a:spcPts val="0"/>
              </a:spcAft>
              <a:buSzPct val="100000"/>
              <a:buChar char=" "/>
            </a:pPr>
            <a:r>
              <a:rPr lang="en-US" sz="2400" b="1" i="0" dirty="0"/>
              <a:t>Image of a memorial stone reminiscent of an important historical event on Julie 29, 1848.</a:t>
            </a:r>
            <a:endParaRPr sz="2400" b="1" dirty="0"/>
          </a:p>
          <a:p>
            <a:pPr marL="91440" lvl="0" indent="-117475" algn="l" rtl="0">
              <a:lnSpc>
                <a:spcPct val="150000"/>
              </a:lnSpc>
              <a:spcBef>
                <a:spcPts val="1400"/>
              </a:spcBef>
              <a:spcAft>
                <a:spcPts val="0"/>
              </a:spcAft>
              <a:buSzPct val="100000"/>
              <a:buChar char=" "/>
            </a:pPr>
            <a:r>
              <a:rPr lang="en-US" sz="2400" b="1" dirty="0"/>
              <a:t>If you think of the national anthem and the </a:t>
            </a:r>
            <a:r>
              <a:rPr lang="en-US" sz="2400" b="1" dirty="0" err="1"/>
              <a:t>european</a:t>
            </a:r>
            <a:r>
              <a:rPr lang="en-US" sz="2400" b="1" dirty="0"/>
              <a:t> anthem, what comes to mind?</a:t>
            </a:r>
            <a:endParaRPr sz="2400" b="1" dirty="0"/>
          </a:p>
          <a:p>
            <a:pPr marL="91440" lvl="0" indent="-117475" algn="l" rtl="0">
              <a:lnSpc>
                <a:spcPct val="150000"/>
              </a:lnSpc>
              <a:spcBef>
                <a:spcPts val="1400"/>
              </a:spcBef>
              <a:spcAft>
                <a:spcPts val="0"/>
              </a:spcAft>
              <a:buSzPct val="100000"/>
              <a:buChar char=" "/>
            </a:pPr>
            <a:r>
              <a:rPr lang="en-US" b="1" i="1" dirty="0"/>
              <a:t>Note: the patriotic song was sung for the first time, then the national anthem of Romania.  The song was written by the poet Andrei </a:t>
            </a:r>
            <a:r>
              <a:rPr lang="en-US" b="1" i="1" dirty="0" err="1"/>
              <a:t>Mureșanu</a:t>
            </a:r>
            <a:r>
              <a:rPr lang="en-US" b="1" i="1" dirty="0"/>
              <a:t> and the music composed by Anton </a:t>
            </a:r>
            <a:r>
              <a:rPr lang="en-US" b="1" i="1" dirty="0" err="1"/>
              <a:t>Pann</a:t>
            </a:r>
            <a:r>
              <a:rPr lang="en-US" b="1" i="1" dirty="0"/>
              <a:t>.</a:t>
            </a:r>
            <a:endParaRPr b="1" dirty="0"/>
          </a:p>
          <a:p>
            <a:pPr marL="91440" lvl="0" indent="0" algn="l" rtl="0">
              <a:lnSpc>
                <a:spcPct val="90000"/>
              </a:lnSpc>
              <a:spcBef>
                <a:spcPts val="1400"/>
              </a:spcBef>
              <a:spcAft>
                <a:spcPts val="0"/>
              </a:spcAft>
              <a:buSzPct val="100000"/>
              <a:buNone/>
            </a:pPr>
            <a:endParaRPr i="1" dirty="0">
              <a:latin typeface="Montserrat"/>
              <a:ea typeface="Montserrat"/>
              <a:cs typeface="Montserrat"/>
              <a:sym typeface="Montserrat"/>
            </a:endParaRPr>
          </a:p>
          <a:p>
            <a:pPr marL="91440" lvl="0" indent="0" algn="l" rtl="0">
              <a:lnSpc>
                <a:spcPct val="90000"/>
              </a:lnSpc>
              <a:spcBef>
                <a:spcPts val="1400"/>
              </a:spcBef>
              <a:spcAft>
                <a:spcPts val="0"/>
              </a:spcAft>
              <a:buSzPct val="100000"/>
              <a:buNone/>
            </a:pPr>
            <a:endParaRPr dirty="0"/>
          </a:p>
        </p:txBody>
      </p:sp>
      <p:sp>
        <p:nvSpPr>
          <p:cNvPr id="783" name="Google Shape;783;p51"/>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1"/>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786" name="Google Shape;786;p5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52"/>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2" name="Google Shape;792;p52"/>
          <p:cNvSpPr txBox="1">
            <a:spLocks noGrp="1"/>
          </p:cNvSpPr>
          <p:nvPr>
            <p:ph type="title"/>
          </p:nvPr>
        </p:nvSpPr>
        <p:spPr>
          <a:xfrm>
            <a:off x="7859485" y="291831"/>
            <a:ext cx="3690257" cy="86576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dirty="0"/>
              <a:t>Palace</a:t>
            </a:r>
            <a:endParaRPr b="1" dirty="0"/>
          </a:p>
        </p:txBody>
      </p:sp>
      <p:pic>
        <p:nvPicPr>
          <p:cNvPr id="793" name="Google Shape;793;p52" descr="Immagine che contiene albero, esterni, via, parecchi&#10;&#10;Descrizione generata automaticamente"/>
          <p:cNvPicPr preferRelativeResize="0"/>
          <p:nvPr/>
        </p:nvPicPr>
        <p:blipFill rotWithShape="1">
          <a:blip r:embed="rId3">
            <a:alphaModFix/>
          </a:blip>
          <a:srcRect l="4245" r="22619" b="2"/>
          <a:stretch/>
        </p:blipFill>
        <p:spPr>
          <a:xfrm>
            <a:off x="633999" y="640081"/>
            <a:ext cx="6909801" cy="5314406"/>
          </a:xfrm>
          <a:prstGeom prst="rect">
            <a:avLst/>
          </a:prstGeom>
          <a:noFill/>
          <a:ln>
            <a:noFill/>
          </a:ln>
        </p:spPr>
      </p:pic>
      <p:cxnSp>
        <p:nvCxnSpPr>
          <p:cNvPr id="794" name="Google Shape;794;p52"/>
          <p:cNvCxnSpPr/>
          <p:nvPr/>
        </p:nvCxnSpPr>
        <p:spPr>
          <a:xfrm>
            <a:off x="7892143" y="2085703"/>
            <a:ext cx="3566160"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795" name="Google Shape;795;p52"/>
          <p:cNvSpPr txBox="1">
            <a:spLocks noGrp="1"/>
          </p:cNvSpPr>
          <p:nvPr>
            <p:ph type="body" idx="1"/>
          </p:nvPr>
        </p:nvSpPr>
        <p:spPr>
          <a:xfrm>
            <a:off x="7859485" y="2198913"/>
            <a:ext cx="3690257" cy="3755565"/>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chemeClr val="dk1"/>
              </a:buClr>
              <a:buSzPts val="2000"/>
              <a:buFont typeface="Calibri"/>
              <a:buNone/>
            </a:pPr>
            <a:r>
              <a:rPr lang="en-US" sz="2400" b="1" i="0" u="none" strike="noStrike" cap="none" dirty="0">
                <a:solidFill>
                  <a:schemeClr val="dk1"/>
                </a:solidFill>
              </a:rPr>
              <a:t>Image of a large and beautiful palace. </a:t>
            </a:r>
            <a:endParaRPr sz="2400" b="1" dirty="0"/>
          </a:p>
          <a:p>
            <a:pPr marL="0" marR="0" lvl="0" indent="0" algn="l" rtl="0">
              <a:lnSpc>
                <a:spcPct val="150000"/>
              </a:lnSpc>
              <a:spcBef>
                <a:spcPts val="600"/>
              </a:spcBef>
              <a:spcAft>
                <a:spcPts val="0"/>
              </a:spcAft>
              <a:buClr>
                <a:schemeClr val="dk1"/>
              </a:buClr>
              <a:buSzPts val="2000"/>
              <a:buFont typeface="Calibri"/>
              <a:buNone/>
            </a:pPr>
            <a:endParaRPr sz="2400" b="1" i="0" u="none" strike="noStrike" cap="none" dirty="0">
              <a:solidFill>
                <a:schemeClr val="dk1"/>
              </a:solidFill>
            </a:endParaRPr>
          </a:p>
          <a:p>
            <a:pPr marL="0" marR="0" lvl="0" indent="0" algn="l" rtl="0">
              <a:lnSpc>
                <a:spcPct val="150000"/>
              </a:lnSpc>
              <a:spcBef>
                <a:spcPts val="600"/>
              </a:spcBef>
              <a:spcAft>
                <a:spcPts val="0"/>
              </a:spcAft>
              <a:buClr>
                <a:schemeClr val="dk1"/>
              </a:buClr>
              <a:buSzPts val="2000"/>
              <a:buFont typeface="Calibri"/>
              <a:buNone/>
            </a:pPr>
            <a:r>
              <a:rPr lang="en-US" sz="2400" b="1" i="0" u="none" strike="noStrike" cap="none" dirty="0">
                <a:solidFill>
                  <a:schemeClr val="dk1"/>
                </a:solidFill>
              </a:rPr>
              <a:t>If you think of a large palace what is the first thing that comes to mind?</a:t>
            </a:r>
            <a:endParaRPr sz="2400" b="1" i="0" u="none" strike="noStrike" cap="none" dirty="0">
              <a:solidFill>
                <a:schemeClr val="dk1"/>
              </a:solidFill>
            </a:endParaRPr>
          </a:p>
        </p:txBody>
      </p:sp>
      <p:sp>
        <p:nvSpPr>
          <p:cNvPr id="796" name="Google Shape;796;p52"/>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2"/>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799" name="Google Shape;799;p5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792"/>
                                        </p:tgtEl>
                                        <p:attrNameLst>
                                          <p:attrName>style.visibility</p:attrName>
                                        </p:attrNameLst>
                                      </p:cBhvr>
                                      <p:to>
                                        <p:strVal val="visible"/>
                                      </p:to>
                                    </p:set>
                                    <p:animEffect transition="in" filter="fade">
                                      <p:cBhvr>
                                        <p:cTn id="7" dur="700"/>
                                        <p:tgtEl>
                                          <p:spTgt spid="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53"/>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5" name="Google Shape;805;p53"/>
          <p:cNvSpPr txBox="1">
            <a:spLocks noGrp="1"/>
          </p:cNvSpPr>
          <p:nvPr>
            <p:ph type="title"/>
          </p:nvPr>
        </p:nvSpPr>
        <p:spPr>
          <a:xfrm>
            <a:off x="7859485" y="233464"/>
            <a:ext cx="3690257" cy="817123"/>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dirty="0"/>
              <a:t>Speaker</a:t>
            </a:r>
            <a:endParaRPr b="1" dirty="0"/>
          </a:p>
        </p:txBody>
      </p:sp>
      <p:pic>
        <p:nvPicPr>
          <p:cNvPr id="806" name="Google Shape;806;p53" descr="Immagine che contiene persona, interni, parete, soffitto&#10;&#10;Descrizione generata automaticamente"/>
          <p:cNvPicPr preferRelativeResize="0"/>
          <p:nvPr/>
        </p:nvPicPr>
        <p:blipFill rotWithShape="1">
          <a:blip r:embed="rId3">
            <a:alphaModFix/>
          </a:blip>
          <a:srcRect l="2485" r="2" b="2"/>
          <a:stretch/>
        </p:blipFill>
        <p:spPr>
          <a:xfrm>
            <a:off x="633999" y="640081"/>
            <a:ext cx="6909801" cy="5314406"/>
          </a:xfrm>
          <a:prstGeom prst="rect">
            <a:avLst/>
          </a:prstGeom>
          <a:noFill/>
          <a:ln>
            <a:noFill/>
          </a:ln>
        </p:spPr>
      </p:pic>
      <p:cxnSp>
        <p:nvCxnSpPr>
          <p:cNvPr id="807" name="Google Shape;807;p53"/>
          <p:cNvCxnSpPr/>
          <p:nvPr/>
        </p:nvCxnSpPr>
        <p:spPr>
          <a:xfrm>
            <a:off x="7892143" y="2085703"/>
            <a:ext cx="3566160"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808" name="Google Shape;808;p53"/>
          <p:cNvSpPr txBox="1">
            <a:spLocks noGrp="1"/>
          </p:cNvSpPr>
          <p:nvPr>
            <p:ph type="body" idx="1"/>
          </p:nvPr>
        </p:nvSpPr>
        <p:spPr>
          <a:xfrm>
            <a:off x="7675123" y="1206231"/>
            <a:ext cx="4516877" cy="4748248"/>
          </a:xfrm>
          <a:prstGeom prst="rect">
            <a:avLst/>
          </a:prstGeom>
          <a:noFill/>
          <a:ln>
            <a:noFill/>
          </a:ln>
        </p:spPr>
        <p:txBody>
          <a:bodyPr spcFirstLastPara="1" wrap="square" lIns="0" tIns="45700" rIns="0" bIns="45700" anchor="t" anchorCtr="0">
            <a:noAutofit/>
          </a:bodyPr>
          <a:lstStyle/>
          <a:p>
            <a:pPr marL="91440" lvl="0" indent="-127000" algn="l" rtl="0">
              <a:lnSpc>
                <a:spcPct val="150000"/>
              </a:lnSpc>
              <a:spcBef>
                <a:spcPts val="0"/>
              </a:spcBef>
              <a:spcAft>
                <a:spcPts val="0"/>
              </a:spcAft>
              <a:buSzPts val="2000"/>
              <a:buChar char=" "/>
            </a:pPr>
            <a:r>
              <a:rPr lang="en-US" sz="2400" b="1" dirty="0"/>
              <a:t>Image of a woman speaker speaking in a meeting. </a:t>
            </a:r>
            <a:endParaRPr sz="2400" b="1" dirty="0"/>
          </a:p>
          <a:p>
            <a:pPr marL="91440" lvl="0" indent="-127000" algn="l" rtl="0">
              <a:lnSpc>
                <a:spcPct val="150000"/>
              </a:lnSpc>
              <a:spcBef>
                <a:spcPts val="1400"/>
              </a:spcBef>
              <a:spcAft>
                <a:spcPts val="0"/>
              </a:spcAft>
              <a:buSzPts val="2000"/>
              <a:buChar char=" "/>
            </a:pPr>
            <a:r>
              <a:rPr lang="en-US" sz="2400" b="1" dirty="0"/>
              <a:t>Have you ever found yourself speaking in public? What did you feel? </a:t>
            </a:r>
            <a:endParaRPr sz="2400" b="1" dirty="0"/>
          </a:p>
          <a:p>
            <a:pPr marL="91440" lvl="0" indent="-127000" algn="l" rtl="0">
              <a:lnSpc>
                <a:spcPct val="150000"/>
              </a:lnSpc>
              <a:spcBef>
                <a:spcPts val="1400"/>
              </a:spcBef>
              <a:spcAft>
                <a:spcPts val="0"/>
              </a:spcAft>
              <a:buSzPts val="2000"/>
              <a:buChar char=" "/>
            </a:pPr>
            <a:r>
              <a:rPr lang="en-US" sz="2400" b="1" dirty="0"/>
              <a:t>Can you think of a speaker you liked and one who bored you? Write</a:t>
            </a:r>
            <a:endParaRPr sz="2400" b="1" dirty="0"/>
          </a:p>
        </p:txBody>
      </p:sp>
      <p:sp>
        <p:nvSpPr>
          <p:cNvPr id="809" name="Google Shape;809;p53"/>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3"/>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812" name="Google Shape;812;p5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54"/>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4"/>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19" name="Google Shape;819;p54"/>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
        <p:nvSpPr>
          <p:cNvPr id="820" name="Google Shape;820;p54"/>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1" name="Google Shape;821;p54"/>
          <p:cNvSpPr txBox="1">
            <a:spLocks noGrp="1"/>
          </p:cNvSpPr>
          <p:nvPr>
            <p:ph type="title"/>
          </p:nvPr>
        </p:nvSpPr>
        <p:spPr>
          <a:xfrm>
            <a:off x="7558392" y="184828"/>
            <a:ext cx="3984680" cy="115724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4800"/>
              <a:buFont typeface="Calibri"/>
              <a:buNone/>
            </a:pPr>
            <a:r>
              <a:rPr lang="en-US" b="1" i="0" dirty="0">
                <a:solidFill>
                  <a:srgbClr val="262626"/>
                </a:solidFill>
              </a:rPr>
              <a:t>Write together</a:t>
            </a:r>
            <a:endParaRPr b="1" dirty="0">
              <a:solidFill>
                <a:srgbClr val="262626"/>
              </a:solidFill>
            </a:endParaRPr>
          </a:p>
        </p:txBody>
      </p:sp>
      <p:sp>
        <p:nvSpPr>
          <p:cNvPr id="822" name="Google Shape;822;p54"/>
          <p:cNvSpPr txBox="1">
            <a:spLocks noGrp="1"/>
          </p:cNvSpPr>
          <p:nvPr>
            <p:ph type="body" idx="1"/>
          </p:nvPr>
        </p:nvSpPr>
        <p:spPr>
          <a:xfrm>
            <a:off x="7367524" y="1526900"/>
            <a:ext cx="4191576" cy="4167337"/>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SzPts val="1600"/>
              <a:buNone/>
            </a:pPr>
            <a:r>
              <a:rPr lang="en-US" b="1" cap="none" dirty="0">
                <a:solidFill>
                  <a:srgbClr val="262626"/>
                </a:solidFill>
              </a:rPr>
              <a:t>SOME PEOPLE SITTING ON A LAWN WRITE ON THEIR CELL PHONE WHILE A STANDING MASTER OBSERVES THE GROUP. </a:t>
            </a:r>
            <a:endParaRPr b="1" cap="none" dirty="0">
              <a:solidFill>
                <a:srgbClr val="262626"/>
              </a:solidFill>
            </a:endParaRPr>
          </a:p>
          <a:p>
            <a:pPr marL="0" lvl="0" indent="0" algn="l" rtl="0">
              <a:lnSpc>
                <a:spcPct val="150000"/>
              </a:lnSpc>
              <a:spcBef>
                <a:spcPts val="1400"/>
              </a:spcBef>
              <a:spcAft>
                <a:spcPts val="0"/>
              </a:spcAft>
              <a:buSzPts val="1600"/>
              <a:buNone/>
            </a:pPr>
            <a:r>
              <a:rPr lang="en-US" b="1" cap="none" dirty="0">
                <a:solidFill>
                  <a:srgbClr val="262626"/>
                </a:solidFill>
              </a:rPr>
              <a:t>IS THERE A PARTICULAR PLACE YOU LIKE WHERE YOU WOULD LIKE TO WRITE YOUR MEMORIES?</a:t>
            </a:r>
            <a:endParaRPr b="1" dirty="0"/>
          </a:p>
        </p:txBody>
      </p:sp>
      <p:pic>
        <p:nvPicPr>
          <p:cNvPr id="823" name="Google Shape;823;p54" descr="Immagine che contiene esterni, erba, persona, albero&#10;&#10;Descrizione generata automaticamente"/>
          <p:cNvPicPr preferRelativeResize="0"/>
          <p:nvPr/>
        </p:nvPicPr>
        <p:blipFill rotWithShape="1">
          <a:blip r:embed="rId3">
            <a:alphaModFix/>
          </a:blip>
          <a:srcRect l="3663" r="4929" b="1"/>
          <a:stretch/>
        </p:blipFill>
        <p:spPr>
          <a:xfrm>
            <a:off x="1010174" y="640081"/>
            <a:ext cx="6159866" cy="5054156"/>
          </a:xfrm>
          <a:prstGeom prst="rect">
            <a:avLst/>
          </a:prstGeom>
          <a:noFill/>
          <a:ln>
            <a:noFill/>
          </a:ln>
        </p:spPr>
      </p:pic>
      <p:cxnSp>
        <p:nvCxnSpPr>
          <p:cNvPr id="824" name="Google Shape;824;p54"/>
          <p:cNvCxnSpPr/>
          <p:nvPr/>
        </p:nvCxnSpPr>
        <p:spPr>
          <a:xfrm>
            <a:off x="8209305" y="4343400"/>
            <a:ext cx="3200400" cy="0"/>
          </a:xfrm>
          <a:prstGeom prst="straightConnector1">
            <a:avLst/>
          </a:prstGeom>
          <a:noFill/>
          <a:ln w="9525" cap="flat" cmpd="sng">
            <a:solidFill>
              <a:schemeClr val="dk2">
                <a:alpha val="89803"/>
              </a:schemeClr>
            </a:solidFill>
            <a:prstDash val="solid"/>
            <a:round/>
            <a:headEnd type="none" w="sm" len="sm"/>
            <a:tailEnd type="none" w="sm" len="sm"/>
          </a:ln>
        </p:spPr>
      </p:cxnSp>
      <p:sp>
        <p:nvSpPr>
          <p:cNvPr id="825" name="Google Shape;825;p54"/>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54"/>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5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cap="none">
                <a:solidFill>
                  <a:srgbClr val="FFFFFF"/>
                </a:solidFill>
                <a:latin typeface="Calibri"/>
                <a:ea typeface="Calibri"/>
                <a:cs typeface="Calibri"/>
                <a:sym typeface="Calibri"/>
              </a:rPr>
              <a:t>DR.SSA GRAZIA CHIARINI E DR.SSA SARA CALCINI</a:t>
            </a:r>
            <a:endParaRPr/>
          </a:p>
        </p:txBody>
      </p:sp>
      <p:sp>
        <p:nvSpPr>
          <p:cNvPr id="828" name="Google Shape;828;p5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55"/>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4" name="Google Shape;834;p55"/>
          <p:cNvSpPr txBox="1">
            <a:spLocks noGrp="1"/>
          </p:cNvSpPr>
          <p:nvPr>
            <p:ph type="title"/>
          </p:nvPr>
        </p:nvSpPr>
        <p:spPr>
          <a:xfrm>
            <a:off x="6411685" y="-33089"/>
            <a:ext cx="5780315" cy="1463056"/>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dirty="0"/>
              <a:t>Objects</a:t>
            </a:r>
            <a:br>
              <a:rPr lang="en-US" b="1" dirty="0"/>
            </a:br>
            <a:endParaRPr b="1" dirty="0"/>
          </a:p>
        </p:txBody>
      </p:sp>
      <p:pic>
        <p:nvPicPr>
          <p:cNvPr id="835" name="Google Shape;835;p55" descr="Immagine che contiene testo, tavolo, portatile, interni&#10;&#10;Descrizione generata automaticamente"/>
          <p:cNvPicPr preferRelativeResize="0"/>
          <p:nvPr/>
        </p:nvPicPr>
        <p:blipFill rotWithShape="1">
          <a:blip r:embed="rId3">
            <a:alphaModFix/>
          </a:blip>
          <a:srcRect/>
          <a:stretch/>
        </p:blipFill>
        <p:spPr>
          <a:xfrm>
            <a:off x="306912" y="1419094"/>
            <a:ext cx="5451627" cy="3121741"/>
          </a:xfrm>
          <a:prstGeom prst="rect">
            <a:avLst/>
          </a:prstGeom>
          <a:noFill/>
          <a:ln>
            <a:noFill/>
          </a:ln>
        </p:spPr>
      </p:pic>
      <p:cxnSp>
        <p:nvCxnSpPr>
          <p:cNvPr id="836" name="Google Shape;836;p55"/>
          <p:cNvCxnSpPr/>
          <p:nvPr/>
        </p:nvCxnSpPr>
        <p:spPr>
          <a:xfrm>
            <a:off x="6411684" y="2086188"/>
            <a:ext cx="4748808"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837" name="Google Shape;837;p55"/>
          <p:cNvSpPr txBox="1">
            <a:spLocks noGrp="1"/>
          </p:cNvSpPr>
          <p:nvPr>
            <p:ph type="body" idx="1"/>
          </p:nvPr>
        </p:nvSpPr>
        <p:spPr>
          <a:xfrm>
            <a:off x="6411684" y="1429967"/>
            <a:ext cx="5127172" cy="4439127"/>
          </a:xfrm>
          <a:prstGeom prst="rect">
            <a:avLst/>
          </a:prstGeom>
          <a:noFill/>
          <a:ln>
            <a:noFill/>
          </a:ln>
        </p:spPr>
        <p:txBody>
          <a:bodyPr spcFirstLastPara="1" wrap="square" lIns="0" tIns="45700" rIns="0" bIns="45700" anchor="t" anchorCtr="0">
            <a:normAutofit/>
          </a:bodyPr>
          <a:lstStyle/>
          <a:p>
            <a:pPr marL="91440" lvl="0" indent="-127000" algn="l" rtl="0">
              <a:lnSpc>
                <a:spcPct val="150000"/>
              </a:lnSpc>
              <a:spcBef>
                <a:spcPts val="0"/>
              </a:spcBef>
              <a:spcAft>
                <a:spcPts val="0"/>
              </a:spcAft>
              <a:buSzPts val="2000"/>
              <a:buChar char=" "/>
            </a:pPr>
            <a:r>
              <a:rPr lang="en-US" sz="2400" b="1" dirty="0"/>
              <a:t>Image of  computer, coffee cups, mobile phone, glasses, playing cards, envelope with colored pencils.</a:t>
            </a:r>
            <a:endParaRPr sz="2400" b="1" dirty="0"/>
          </a:p>
          <a:p>
            <a:pPr marL="91440" lvl="0" indent="-127000" algn="l" rtl="0">
              <a:lnSpc>
                <a:spcPct val="150000"/>
              </a:lnSpc>
              <a:spcBef>
                <a:spcPts val="1400"/>
              </a:spcBef>
              <a:spcAft>
                <a:spcPts val="0"/>
              </a:spcAft>
              <a:buSzPts val="2000"/>
              <a:buChar char=" "/>
            </a:pPr>
            <a:r>
              <a:rPr lang="en-US" sz="2400" b="1" dirty="0"/>
              <a:t>Write a memory on one or more of these objects or write what you want.</a:t>
            </a:r>
            <a:endParaRPr sz="2400" b="1" dirty="0"/>
          </a:p>
        </p:txBody>
      </p:sp>
      <p:sp>
        <p:nvSpPr>
          <p:cNvPr id="838" name="Google Shape;838;p55"/>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5"/>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841" name="Google Shape;841;p5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5"/>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2" name="Google Shape;152;p5"/>
          <p:cNvSpPr txBox="1">
            <a:spLocks noGrp="1"/>
          </p:cNvSpPr>
          <p:nvPr>
            <p:ph type="title"/>
          </p:nvPr>
        </p:nvSpPr>
        <p:spPr>
          <a:xfrm>
            <a:off x="8177799" y="634946"/>
            <a:ext cx="3371943"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400"/>
              <a:buFont typeface="Calibri"/>
              <a:buNone/>
            </a:pPr>
            <a:r>
              <a:rPr lang="en-US" sz="4400" b="1" dirty="0"/>
              <a:t>Writing for older adults</a:t>
            </a:r>
            <a:endParaRPr sz="4400" b="1" dirty="0"/>
          </a:p>
        </p:txBody>
      </p:sp>
      <p:pic>
        <p:nvPicPr>
          <p:cNvPr id="153" name="Google Shape;153;p5" descr="Immagine che contiene testo&#10;&#10;Descrizione generata automaticamente"/>
          <p:cNvPicPr preferRelativeResize="0"/>
          <p:nvPr/>
        </p:nvPicPr>
        <p:blipFill rotWithShape="1">
          <a:blip r:embed="rId3">
            <a:alphaModFix/>
          </a:blip>
          <a:srcRect/>
          <a:stretch/>
        </p:blipFill>
        <p:spPr>
          <a:xfrm>
            <a:off x="633999" y="775206"/>
            <a:ext cx="6909801" cy="5044155"/>
          </a:xfrm>
          <a:prstGeom prst="rect">
            <a:avLst/>
          </a:prstGeom>
          <a:noFill/>
          <a:ln>
            <a:noFill/>
          </a:ln>
        </p:spPr>
      </p:pic>
      <p:cxnSp>
        <p:nvCxnSpPr>
          <p:cNvPr id="154" name="Google Shape;154;p5"/>
          <p:cNvCxnSpPr/>
          <p:nvPr/>
        </p:nvCxnSpPr>
        <p:spPr>
          <a:xfrm>
            <a:off x="7892143" y="2085703"/>
            <a:ext cx="3566160"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155" name="Google Shape;155;p5"/>
          <p:cNvSpPr txBox="1">
            <a:spLocks noGrp="1"/>
          </p:cNvSpPr>
          <p:nvPr>
            <p:ph type="body" idx="1"/>
          </p:nvPr>
        </p:nvSpPr>
        <p:spPr>
          <a:xfrm>
            <a:off x="7821038" y="2276474"/>
            <a:ext cx="3728704" cy="3592619"/>
          </a:xfrm>
          <a:prstGeom prst="rect">
            <a:avLst/>
          </a:prstGeom>
          <a:noFill/>
          <a:ln>
            <a:noFill/>
          </a:ln>
        </p:spPr>
        <p:txBody>
          <a:bodyPr spcFirstLastPara="1" wrap="square" lIns="0" tIns="45700" rIns="0" bIns="45700" anchor="t" anchorCtr="0">
            <a:normAutofit/>
          </a:bodyPr>
          <a:lstStyle/>
          <a:p>
            <a:pPr marL="91440" lvl="0" indent="-127000" algn="l" rtl="0">
              <a:lnSpc>
                <a:spcPct val="150000"/>
              </a:lnSpc>
              <a:spcBef>
                <a:spcPts val="1400"/>
              </a:spcBef>
              <a:spcAft>
                <a:spcPts val="0"/>
              </a:spcAft>
              <a:buSzPts val="2000"/>
              <a:buChar char=" "/>
            </a:pPr>
            <a:r>
              <a:rPr lang="en-US" sz="2400" b="1" dirty="0"/>
              <a:t>Life review writing produces numerous psychosocial benefits for older adults. who are at risk for isolation and depression. </a:t>
            </a:r>
            <a:endParaRPr sz="2400" b="1" dirty="0"/>
          </a:p>
        </p:txBody>
      </p:sp>
      <p:sp>
        <p:nvSpPr>
          <p:cNvPr id="156" name="Google Shape;156;p5"/>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5"/>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159" name="Google Shape;159;p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56"/>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7" name="Google Shape;847;p56"/>
          <p:cNvSpPr txBox="1">
            <a:spLocks noGrp="1"/>
          </p:cNvSpPr>
          <p:nvPr>
            <p:ph type="title"/>
          </p:nvPr>
        </p:nvSpPr>
        <p:spPr>
          <a:xfrm>
            <a:off x="6096001" y="350197"/>
            <a:ext cx="5442856" cy="7393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i="0" dirty="0"/>
              <a:t>Birdhouse</a:t>
            </a:r>
            <a:endParaRPr b="1" dirty="0"/>
          </a:p>
        </p:txBody>
      </p:sp>
      <p:pic>
        <p:nvPicPr>
          <p:cNvPr id="848" name="Google Shape;848;p56" descr="Immagine che contiene albero, esterni, pianta, sfumatura&#10;&#10;Descrizione generata automaticamente"/>
          <p:cNvPicPr preferRelativeResize="0"/>
          <p:nvPr/>
        </p:nvPicPr>
        <p:blipFill rotWithShape="1">
          <a:blip r:embed="rId3">
            <a:alphaModFix/>
          </a:blip>
          <a:srcRect l="23791" t="11422" r="16951" b="37885"/>
          <a:stretch/>
        </p:blipFill>
        <p:spPr>
          <a:xfrm>
            <a:off x="1068645" y="645106"/>
            <a:ext cx="4600721" cy="5247747"/>
          </a:xfrm>
          <a:prstGeom prst="rect">
            <a:avLst/>
          </a:prstGeom>
          <a:noFill/>
          <a:ln>
            <a:noFill/>
          </a:ln>
        </p:spPr>
      </p:pic>
      <p:cxnSp>
        <p:nvCxnSpPr>
          <p:cNvPr id="849" name="Google Shape;849;p56"/>
          <p:cNvCxnSpPr/>
          <p:nvPr/>
        </p:nvCxnSpPr>
        <p:spPr>
          <a:xfrm>
            <a:off x="6411684" y="2086188"/>
            <a:ext cx="4748808"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850" name="Google Shape;850;p56"/>
          <p:cNvSpPr txBox="1">
            <a:spLocks noGrp="1"/>
          </p:cNvSpPr>
          <p:nvPr>
            <p:ph type="body" idx="1"/>
          </p:nvPr>
        </p:nvSpPr>
        <p:spPr>
          <a:xfrm>
            <a:off x="5933872" y="1439694"/>
            <a:ext cx="5604984" cy="4429400"/>
          </a:xfrm>
          <a:prstGeom prst="rect">
            <a:avLst/>
          </a:prstGeom>
          <a:noFill/>
          <a:ln>
            <a:noFill/>
          </a:ln>
        </p:spPr>
        <p:txBody>
          <a:bodyPr spcFirstLastPara="1" wrap="square" lIns="0" tIns="45700" rIns="0" bIns="45700" anchor="t" anchorCtr="0">
            <a:normAutofit/>
          </a:bodyPr>
          <a:lstStyle/>
          <a:p>
            <a:pPr marL="91440" lvl="0" indent="-127000" algn="l" rtl="0">
              <a:lnSpc>
                <a:spcPct val="150000"/>
              </a:lnSpc>
              <a:spcBef>
                <a:spcPts val="0"/>
              </a:spcBef>
              <a:spcAft>
                <a:spcPts val="0"/>
              </a:spcAft>
              <a:buSzPts val="2000"/>
              <a:buChar char=" "/>
            </a:pPr>
            <a:r>
              <a:rPr lang="en-US" sz="2400" b="1" dirty="0"/>
              <a:t>Image of a wooden birdhouse hanging from a tree in a forest.</a:t>
            </a:r>
            <a:endParaRPr sz="2400" b="1" dirty="0"/>
          </a:p>
          <a:p>
            <a:pPr marL="91440" lvl="0" indent="0" algn="l" rtl="0">
              <a:lnSpc>
                <a:spcPct val="150000"/>
              </a:lnSpc>
              <a:spcBef>
                <a:spcPts val="1400"/>
              </a:spcBef>
              <a:spcAft>
                <a:spcPts val="0"/>
              </a:spcAft>
              <a:buNone/>
            </a:pPr>
            <a:endParaRPr sz="2400" b="1" dirty="0"/>
          </a:p>
          <a:p>
            <a:pPr marL="91440" lvl="0" indent="-127000" algn="l" rtl="0">
              <a:lnSpc>
                <a:spcPct val="150000"/>
              </a:lnSpc>
              <a:spcBef>
                <a:spcPts val="1400"/>
              </a:spcBef>
              <a:spcAft>
                <a:spcPts val="0"/>
              </a:spcAft>
              <a:buSzPts val="2000"/>
              <a:buChar char=" "/>
            </a:pPr>
            <a:r>
              <a:rPr lang="en-US" sz="2400" b="1" dirty="0"/>
              <a:t>Which animals do you like the most? Thinking about animals, what comes to mind?</a:t>
            </a:r>
            <a:endParaRPr sz="2400" b="1" dirty="0"/>
          </a:p>
          <a:p>
            <a:pPr marL="91440" lvl="0" indent="-127000" algn="l" rtl="0">
              <a:lnSpc>
                <a:spcPct val="90000"/>
              </a:lnSpc>
              <a:spcBef>
                <a:spcPts val="0"/>
              </a:spcBef>
              <a:spcAft>
                <a:spcPts val="0"/>
              </a:spcAft>
              <a:buSzPts val="2000"/>
              <a:buChar char=" "/>
            </a:pPr>
            <a:r>
              <a:rPr lang="en-US" dirty="0"/>
              <a:t>I</a:t>
            </a:r>
            <a:endParaRPr b="1" dirty="0"/>
          </a:p>
        </p:txBody>
      </p:sp>
      <p:sp>
        <p:nvSpPr>
          <p:cNvPr id="851" name="Google Shape;851;p56"/>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6"/>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854" name="Google Shape;854;p5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57"/>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0" name="Google Shape;860;p57"/>
          <p:cNvSpPr txBox="1">
            <a:spLocks noGrp="1"/>
          </p:cNvSpPr>
          <p:nvPr>
            <p:ph type="title"/>
          </p:nvPr>
        </p:nvSpPr>
        <p:spPr>
          <a:xfrm>
            <a:off x="7859485" y="194555"/>
            <a:ext cx="3690257" cy="914398"/>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dirty="0"/>
              <a:t>Fabric</a:t>
            </a:r>
            <a:endParaRPr b="1" dirty="0"/>
          </a:p>
        </p:txBody>
      </p:sp>
      <p:pic>
        <p:nvPicPr>
          <p:cNvPr id="861" name="Google Shape;861;p57" descr="Immagine che contiene albero&#10;&#10;Descrizione generata automaticamente"/>
          <p:cNvPicPr preferRelativeResize="0"/>
          <p:nvPr/>
        </p:nvPicPr>
        <p:blipFill rotWithShape="1">
          <a:blip r:embed="rId3">
            <a:alphaModFix/>
          </a:blip>
          <a:srcRect l="152" r="9381"/>
          <a:stretch/>
        </p:blipFill>
        <p:spPr>
          <a:xfrm>
            <a:off x="825734" y="640081"/>
            <a:ext cx="6526331" cy="5314406"/>
          </a:xfrm>
          <a:prstGeom prst="rect">
            <a:avLst/>
          </a:prstGeom>
          <a:noFill/>
          <a:ln>
            <a:noFill/>
          </a:ln>
        </p:spPr>
      </p:pic>
      <p:cxnSp>
        <p:nvCxnSpPr>
          <p:cNvPr id="862" name="Google Shape;862;p57"/>
          <p:cNvCxnSpPr/>
          <p:nvPr/>
        </p:nvCxnSpPr>
        <p:spPr>
          <a:xfrm>
            <a:off x="7892143" y="2085703"/>
            <a:ext cx="3566160"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863" name="Google Shape;863;p57"/>
          <p:cNvSpPr txBox="1">
            <a:spLocks noGrp="1"/>
          </p:cNvSpPr>
          <p:nvPr>
            <p:ph type="body" idx="1"/>
          </p:nvPr>
        </p:nvSpPr>
        <p:spPr>
          <a:xfrm>
            <a:off x="7587574" y="1303508"/>
            <a:ext cx="4679005" cy="4565586"/>
          </a:xfrm>
          <a:prstGeom prst="rect">
            <a:avLst/>
          </a:prstGeom>
          <a:noFill/>
          <a:ln>
            <a:noFill/>
          </a:ln>
        </p:spPr>
        <p:txBody>
          <a:bodyPr spcFirstLastPara="1" wrap="square" lIns="0" tIns="45700" rIns="0" bIns="45700" anchor="t" anchorCtr="0">
            <a:normAutofit/>
          </a:bodyPr>
          <a:lstStyle/>
          <a:p>
            <a:pPr marL="91440" lvl="0" indent="-127000" algn="l" rtl="0">
              <a:lnSpc>
                <a:spcPct val="150000"/>
              </a:lnSpc>
              <a:spcBef>
                <a:spcPts val="0"/>
              </a:spcBef>
              <a:spcAft>
                <a:spcPts val="0"/>
              </a:spcAft>
              <a:buSzPts val="2000"/>
              <a:buChar char=" "/>
            </a:pPr>
            <a:r>
              <a:rPr lang="en-US" sz="2400" b="1" i="0" dirty="0"/>
              <a:t>Image of fabric embroidered with flowers.</a:t>
            </a:r>
            <a:endParaRPr sz="2400" b="1" dirty="0"/>
          </a:p>
          <a:p>
            <a:pPr marL="91440" lvl="0" indent="-127000" algn="l" rtl="0">
              <a:lnSpc>
                <a:spcPct val="150000"/>
              </a:lnSpc>
              <a:spcBef>
                <a:spcPts val="1400"/>
              </a:spcBef>
              <a:spcAft>
                <a:spcPts val="0"/>
              </a:spcAft>
              <a:buSzPts val="2000"/>
              <a:buChar char=" "/>
            </a:pPr>
            <a:r>
              <a:rPr lang="en-US" sz="2400" b="1" dirty="0"/>
              <a:t>Which fabric do you like the most? Satin, cotton, linen... </a:t>
            </a:r>
            <a:endParaRPr sz="2400" b="1" dirty="0"/>
          </a:p>
          <a:p>
            <a:pPr marL="91440" lvl="0" indent="-127000" algn="l" rtl="0">
              <a:lnSpc>
                <a:spcPct val="150000"/>
              </a:lnSpc>
              <a:spcBef>
                <a:spcPts val="1400"/>
              </a:spcBef>
              <a:spcAft>
                <a:spcPts val="0"/>
              </a:spcAft>
              <a:buSzPts val="2000"/>
              <a:buChar char=" "/>
            </a:pPr>
            <a:r>
              <a:rPr lang="en-US" sz="2400" b="1" dirty="0"/>
              <a:t>Does it remind you of any episode of your life?</a:t>
            </a:r>
            <a:endParaRPr sz="2400" b="1" dirty="0"/>
          </a:p>
        </p:txBody>
      </p:sp>
      <p:sp>
        <p:nvSpPr>
          <p:cNvPr id="864" name="Google Shape;864;p57"/>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7"/>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867" name="Google Shape;867;p5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58"/>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3" name="Google Shape;873;p58"/>
          <p:cNvSpPr txBox="1">
            <a:spLocks noGrp="1"/>
          </p:cNvSpPr>
          <p:nvPr>
            <p:ph type="title"/>
          </p:nvPr>
        </p:nvSpPr>
        <p:spPr>
          <a:xfrm>
            <a:off x="7859485" y="634947"/>
            <a:ext cx="3690257" cy="993556"/>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dirty="0"/>
              <a:t>Group Travel</a:t>
            </a:r>
            <a:endParaRPr b="1" dirty="0"/>
          </a:p>
        </p:txBody>
      </p:sp>
      <p:pic>
        <p:nvPicPr>
          <p:cNvPr id="874" name="Google Shape;874;p58"/>
          <p:cNvPicPr preferRelativeResize="0"/>
          <p:nvPr/>
        </p:nvPicPr>
        <p:blipFill rotWithShape="1">
          <a:blip r:embed="rId3">
            <a:alphaModFix/>
          </a:blip>
          <a:srcRect t="15956" r="2" b="15594"/>
          <a:stretch/>
        </p:blipFill>
        <p:spPr>
          <a:xfrm>
            <a:off x="633999" y="640081"/>
            <a:ext cx="6909801" cy="5314406"/>
          </a:xfrm>
          <a:prstGeom prst="rect">
            <a:avLst/>
          </a:prstGeom>
          <a:noFill/>
          <a:ln>
            <a:noFill/>
          </a:ln>
        </p:spPr>
      </p:pic>
      <p:cxnSp>
        <p:nvCxnSpPr>
          <p:cNvPr id="875" name="Google Shape;875;p58"/>
          <p:cNvCxnSpPr/>
          <p:nvPr/>
        </p:nvCxnSpPr>
        <p:spPr>
          <a:xfrm>
            <a:off x="7892143" y="2085703"/>
            <a:ext cx="3566160"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876" name="Google Shape;876;p58"/>
          <p:cNvSpPr txBox="1">
            <a:spLocks noGrp="1"/>
          </p:cNvSpPr>
          <p:nvPr>
            <p:ph type="body" idx="1"/>
          </p:nvPr>
        </p:nvSpPr>
        <p:spPr>
          <a:xfrm>
            <a:off x="7859485" y="2198913"/>
            <a:ext cx="3690257" cy="375556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000"/>
              <a:buNone/>
            </a:pPr>
            <a:r>
              <a:rPr lang="en-US" b="1" cap="none" dirty="0"/>
              <a:t>IMAGE OF SEVERAL PEOPLE ON A BUS.</a:t>
            </a:r>
            <a:endParaRPr b="1" cap="none" dirty="0"/>
          </a:p>
          <a:p>
            <a:pPr marL="0" lvl="0" indent="0" algn="l" rtl="0">
              <a:lnSpc>
                <a:spcPct val="90000"/>
              </a:lnSpc>
              <a:spcBef>
                <a:spcPts val="1400"/>
              </a:spcBef>
              <a:spcAft>
                <a:spcPts val="0"/>
              </a:spcAft>
              <a:buSzPts val="2000"/>
              <a:buNone/>
            </a:pPr>
            <a:endParaRPr b="1" cap="none" dirty="0"/>
          </a:p>
          <a:p>
            <a:pPr marL="0" lvl="0" indent="0" algn="l" rtl="0">
              <a:lnSpc>
                <a:spcPct val="90000"/>
              </a:lnSpc>
              <a:spcBef>
                <a:spcPts val="1400"/>
              </a:spcBef>
              <a:spcAft>
                <a:spcPts val="0"/>
              </a:spcAft>
              <a:buSzPts val="2000"/>
              <a:buNone/>
            </a:pPr>
            <a:r>
              <a:rPr lang="en-US" b="1" cap="none" dirty="0"/>
              <a:t>THE FIRST TIME YOU WENT ON A GROUP TRAVEL…</a:t>
            </a:r>
            <a:endParaRPr b="1" dirty="0"/>
          </a:p>
          <a:p>
            <a:pPr marL="0" lvl="0" indent="0" algn="l" rtl="0">
              <a:lnSpc>
                <a:spcPct val="90000"/>
              </a:lnSpc>
              <a:spcBef>
                <a:spcPts val="1400"/>
              </a:spcBef>
              <a:spcAft>
                <a:spcPts val="0"/>
              </a:spcAft>
              <a:buSzPts val="2000"/>
              <a:buNone/>
            </a:pPr>
            <a:endParaRPr b="1" cap="none" dirty="0">
              <a:latin typeface="Calibri"/>
              <a:ea typeface="Calibri"/>
              <a:cs typeface="Calibri"/>
              <a:sym typeface="Calibri"/>
            </a:endParaRPr>
          </a:p>
        </p:txBody>
      </p:sp>
      <p:sp>
        <p:nvSpPr>
          <p:cNvPr id="877" name="Google Shape;877;p58"/>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58"/>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cap="none">
                <a:latin typeface="Calibri"/>
                <a:ea typeface="Calibri"/>
                <a:cs typeface="Calibri"/>
                <a:sym typeface="Calibri"/>
              </a:rPr>
              <a:t>DR.SSA GRAZIA CHIARINI E DR.SSA SARA CALCINI</a:t>
            </a:r>
            <a:endParaRPr/>
          </a:p>
        </p:txBody>
      </p:sp>
      <p:sp>
        <p:nvSpPr>
          <p:cNvPr id="880" name="Google Shape;880;p5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873"/>
                                        </p:tgtEl>
                                        <p:attrNameLst>
                                          <p:attrName>style.visibility</p:attrName>
                                        </p:attrNameLst>
                                      </p:cBhvr>
                                      <p:to>
                                        <p:strVal val="visible"/>
                                      </p:to>
                                    </p:set>
                                    <p:animEffect transition="in" filter="fade">
                                      <p:cBhvr>
                                        <p:cTn id="7" dur="700"/>
                                        <p:tgtEl>
                                          <p:spTgt spid="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59"/>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6" name="Google Shape;886;p59"/>
          <p:cNvSpPr txBox="1">
            <a:spLocks noGrp="1"/>
          </p:cNvSpPr>
          <p:nvPr>
            <p:ph type="title"/>
          </p:nvPr>
        </p:nvSpPr>
        <p:spPr>
          <a:xfrm>
            <a:off x="4974771" y="634947"/>
            <a:ext cx="6574972" cy="717198"/>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dirty="0"/>
              <a:t>Monastery</a:t>
            </a:r>
            <a:endParaRPr b="1" dirty="0"/>
          </a:p>
        </p:txBody>
      </p:sp>
      <p:pic>
        <p:nvPicPr>
          <p:cNvPr id="887" name="Google Shape;887;p59" descr="Immagine che contiene cielo, esterni, erba, edificio&#10;&#10;Descrizione generata automaticamente"/>
          <p:cNvPicPr preferRelativeResize="0"/>
          <p:nvPr/>
        </p:nvPicPr>
        <p:blipFill rotWithShape="1">
          <a:blip r:embed="rId3">
            <a:alphaModFix/>
          </a:blip>
          <a:srcRect r="2" b="390"/>
          <a:stretch/>
        </p:blipFill>
        <p:spPr>
          <a:xfrm>
            <a:off x="633999" y="640081"/>
            <a:ext cx="4001315" cy="5314406"/>
          </a:xfrm>
          <a:prstGeom prst="rect">
            <a:avLst/>
          </a:prstGeom>
          <a:noFill/>
          <a:ln>
            <a:noFill/>
          </a:ln>
        </p:spPr>
      </p:pic>
      <p:cxnSp>
        <p:nvCxnSpPr>
          <p:cNvPr id="888" name="Google Shape;888;p59"/>
          <p:cNvCxnSpPr/>
          <p:nvPr/>
        </p:nvCxnSpPr>
        <p:spPr>
          <a:xfrm>
            <a:off x="4974770" y="2086188"/>
            <a:ext cx="6089768"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889" name="Google Shape;889;p59"/>
          <p:cNvSpPr txBox="1">
            <a:spLocks noGrp="1"/>
          </p:cNvSpPr>
          <p:nvPr>
            <p:ph type="body" idx="1"/>
          </p:nvPr>
        </p:nvSpPr>
        <p:spPr>
          <a:xfrm>
            <a:off x="4974769" y="2198914"/>
            <a:ext cx="6574973" cy="3670180"/>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
            </a:pPr>
            <a:r>
              <a:rPr lang="en-US" sz="2400" b="1" dirty="0"/>
              <a:t>Image of </a:t>
            </a:r>
            <a:r>
              <a:rPr lang="en-US" sz="2400" b="1" i="0" dirty="0"/>
              <a:t>an ancient monastery.</a:t>
            </a:r>
            <a:endParaRPr sz="2400" b="1" i="1" dirty="0"/>
          </a:p>
          <a:p>
            <a:pPr marL="91440" lvl="0" indent="-127000" algn="l" rtl="0">
              <a:lnSpc>
                <a:spcPct val="90000"/>
              </a:lnSpc>
              <a:spcBef>
                <a:spcPts val="1400"/>
              </a:spcBef>
              <a:spcAft>
                <a:spcPts val="0"/>
              </a:spcAft>
              <a:buSzPts val="2000"/>
              <a:buChar char=" "/>
            </a:pPr>
            <a:r>
              <a:rPr lang="en-US" sz="2400" b="1" i="0" dirty="0"/>
              <a:t>The first time you came in…</a:t>
            </a:r>
            <a:endParaRPr sz="2400" b="1" i="1" dirty="0"/>
          </a:p>
          <a:p>
            <a:pPr marL="91440" lvl="0" indent="0" algn="l" rtl="0">
              <a:lnSpc>
                <a:spcPct val="90000"/>
              </a:lnSpc>
              <a:spcBef>
                <a:spcPts val="1400"/>
              </a:spcBef>
              <a:spcAft>
                <a:spcPts val="0"/>
              </a:spcAft>
              <a:buSzPts val="2000"/>
              <a:buNone/>
            </a:pPr>
            <a:endParaRPr sz="2400" b="1" i="1" dirty="0"/>
          </a:p>
          <a:p>
            <a:pPr marL="91440" lvl="0" indent="0" algn="l" rtl="0">
              <a:lnSpc>
                <a:spcPct val="90000"/>
              </a:lnSpc>
              <a:spcBef>
                <a:spcPts val="1400"/>
              </a:spcBef>
              <a:spcAft>
                <a:spcPts val="0"/>
              </a:spcAft>
              <a:buSzPts val="2000"/>
              <a:buNone/>
            </a:pPr>
            <a:endParaRPr sz="2400" b="1" i="1" dirty="0"/>
          </a:p>
          <a:p>
            <a:pPr marL="91440" lvl="0" indent="-127000" algn="l" rtl="0">
              <a:lnSpc>
                <a:spcPct val="90000"/>
              </a:lnSpc>
              <a:spcBef>
                <a:spcPts val="1400"/>
              </a:spcBef>
              <a:spcAft>
                <a:spcPts val="0"/>
              </a:spcAft>
              <a:buSzPts val="2000"/>
              <a:buChar char=" "/>
            </a:pPr>
            <a:r>
              <a:rPr lang="en-US" sz="2400" b="1" i="1" dirty="0"/>
              <a:t>Note: The monastery of </a:t>
            </a:r>
            <a:r>
              <a:rPr lang="en-US" sz="2400" b="1" i="1" dirty="0" err="1"/>
              <a:t>Cozia</a:t>
            </a:r>
            <a:r>
              <a:rPr lang="en-US" sz="2400" b="1" i="1" dirty="0"/>
              <a:t>, national heritage</a:t>
            </a:r>
            <a:endParaRPr sz="2400" b="1" i="1" dirty="0"/>
          </a:p>
        </p:txBody>
      </p:sp>
      <p:sp>
        <p:nvSpPr>
          <p:cNvPr id="890" name="Google Shape;890;p59"/>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59"/>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5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893" name="Google Shape;893;p5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60"/>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9" name="Google Shape;899;p60"/>
          <p:cNvSpPr txBox="1">
            <a:spLocks noGrp="1"/>
          </p:cNvSpPr>
          <p:nvPr>
            <p:ph type="title"/>
          </p:nvPr>
        </p:nvSpPr>
        <p:spPr>
          <a:xfrm>
            <a:off x="5807413" y="634947"/>
            <a:ext cx="5742330" cy="892296"/>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dirty="0"/>
              <a:t>Fresco</a:t>
            </a:r>
            <a:endParaRPr b="1" dirty="0"/>
          </a:p>
        </p:txBody>
      </p:sp>
      <p:pic>
        <p:nvPicPr>
          <p:cNvPr id="900" name="Google Shape;900;p60" descr="Immagine che contiene pietra, altare&#10;&#10;Descrizione generata automaticamente"/>
          <p:cNvPicPr preferRelativeResize="0"/>
          <p:nvPr/>
        </p:nvPicPr>
        <p:blipFill rotWithShape="1">
          <a:blip r:embed="rId3">
            <a:alphaModFix/>
          </a:blip>
          <a:srcRect t="28917" r="2" b="10011"/>
          <a:stretch/>
        </p:blipFill>
        <p:spPr>
          <a:xfrm>
            <a:off x="70062" y="1215961"/>
            <a:ext cx="4834646" cy="4050920"/>
          </a:xfrm>
          <a:prstGeom prst="rect">
            <a:avLst/>
          </a:prstGeom>
          <a:noFill/>
          <a:ln>
            <a:noFill/>
          </a:ln>
        </p:spPr>
      </p:pic>
      <p:cxnSp>
        <p:nvCxnSpPr>
          <p:cNvPr id="901" name="Google Shape;901;p60"/>
          <p:cNvCxnSpPr/>
          <p:nvPr/>
        </p:nvCxnSpPr>
        <p:spPr>
          <a:xfrm>
            <a:off x="4974770" y="2086188"/>
            <a:ext cx="6089768"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902" name="Google Shape;902;p60"/>
          <p:cNvSpPr txBox="1">
            <a:spLocks noGrp="1"/>
          </p:cNvSpPr>
          <p:nvPr>
            <p:ph type="body" idx="1"/>
          </p:nvPr>
        </p:nvSpPr>
        <p:spPr>
          <a:xfrm>
            <a:off x="5301574" y="2086188"/>
            <a:ext cx="7101192" cy="3782906"/>
          </a:xfrm>
          <a:prstGeom prst="rect">
            <a:avLst/>
          </a:prstGeom>
          <a:noFill/>
          <a:ln>
            <a:noFill/>
          </a:ln>
        </p:spPr>
        <p:txBody>
          <a:bodyPr spcFirstLastPara="1" wrap="square" lIns="0" tIns="45700" rIns="0" bIns="45700" anchor="t" anchorCtr="0">
            <a:normAutofit/>
          </a:bodyPr>
          <a:lstStyle/>
          <a:p>
            <a:pPr marL="91440" lvl="0" indent="-127000" algn="l" rtl="0">
              <a:lnSpc>
                <a:spcPct val="150000"/>
              </a:lnSpc>
              <a:spcBef>
                <a:spcPts val="0"/>
              </a:spcBef>
              <a:spcAft>
                <a:spcPts val="0"/>
              </a:spcAft>
              <a:buSzPts val="2000"/>
              <a:buChar char=" "/>
            </a:pPr>
            <a:r>
              <a:rPr lang="en-US" sz="2400" b="1" i="0" dirty="0">
                <a:solidFill>
                  <a:srgbClr val="000000"/>
                </a:solidFill>
              </a:rPr>
              <a:t>Image of a fresco on the church wall.</a:t>
            </a:r>
            <a:endParaRPr sz="2400" b="1" dirty="0"/>
          </a:p>
          <a:p>
            <a:pPr marL="91440" lvl="0" indent="0" algn="l" rtl="0">
              <a:lnSpc>
                <a:spcPct val="150000"/>
              </a:lnSpc>
              <a:spcBef>
                <a:spcPts val="1400"/>
              </a:spcBef>
              <a:spcAft>
                <a:spcPts val="0"/>
              </a:spcAft>
              <a:buSzPts val="2000"/>
              <a:buNone/>
            </a:pPr>
            <a:endParaRPr sz="2400" b="1" dirty="0"/>
          </a:p>
          <a:p>
            <a:pPr marL="91440" lvl="0" indent="-127000" algn="l" rtl="0">
              <a:lnSpc>
                <a:spcPct val="150000"/>
              </a:lnSpc>
              <a:spcBef>
                <a:spcPts val="1400"/>
              </a:spcBef>
              <a:spcAft>
                <a:spcPts val="0"/>
              </a:spcAft>
              <a:buSzPts val="2000"/>
              <a:buChar char=" "/>
            </a:pPr>
            <a:r>
              <a:rPr lang="en-US" sz="2400" b="1" dirty="0"/>
              <a:t>You are in a silent place, next to a beautiful work of art. Write what your heart tells you.</a:t>
            </a:r>
            <a:endParaRPr sz="2400" b="1" dirty="0"/>
          </a:p>
        </p:txBody>
      </p:sp>
      <p:sp>
        <p:nvSpPr>
          <p:cNvPr id="903" name="Google Shape;903;p60"/>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60"/>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6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906" name="Google Shape;906;p6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61"/>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2" name="Google Shape;912;p61"/>
          <p:cNvSpPr txBox="1">
            <a:spLocks noGrp="1"/>
          </p:cNvSpPr>
          <p:nvPr>
            <p:ph type="title"/>
          </p:nvPr>
        </p:nvSpPr>
        <p:spPr>
          <a:xfrm>
            <a:off x="4974771" y="301559"/>
            <a:ext cx="6574972" cy="68734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ts val="4800"/>
              <a:buFont typeface="Calibri"/>
              <a:buNone/>
            </a:pPr>
            <a:r>
              <a:rPr lang="en-US" b="1" dirty="0"/>
              <a:t>City</a:t>
            </a:r>
            <a:endParaRPr b="1" dirty="0"/>
          </a:p>
        </p:txBody>
      </p:sp>
      <p:pic>
        <p:nvPicPr>
          <p:cNvPr id="913" name="Google Shape;913;p61" descr="Immagine che contiene edificio, esterni, giallo&#10;&#10;Descrizione generata automaticamente"/>
          <p:cNvPicPr preferRelativeResize="0"/>
          <p:nvPr/>
        </p:nvPicPr>
        <p:blipFill rotWithShape="1">
          <a:blip r:embed="rId3">
            <a:alphaModFix/>
          </a:blip>
          <a:srcRect t="388" r="2" b="2"/>
          <a:stretch/>
        </p:blipFill>
        <p:spPr>
          <a:xfrm>
            <a:off x="633999" y="640081"/>
            <a:ext cx="4001315" cy="5314406"/>
          </a:xfrm>
          <a:prstGeom prst="rect">
            <a:avLst/>
          </a:prstGeom>
          <a:noFill/>
          <a:ln>
            <a:noFill/>
          </a:ln>
        </p:spPr>
      </p:pic>
      <p:cxnSp>
        <p:nvCxnSpPr>
          <p:cNvPr id="914" name="Google Shape;914;p61"/>
          <p:cNvCxnSpPr/>
          <p:nvPr/>
        </p:nvCxnSpPr>
        <p:spPr>
          <a:xfrm>
            <a:off x="4974770" y="2086188"/>
            <a:ext cx="6089768"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915" name="Google Shape;915;p61"/>
          <p:cNvSpPr txBox="1">
            <a:spLocks noGrp="1"/>
          </p:cNvSpPr>
          <p:nvPr>
            <p:ph type="body" idx="1"/>
          </p:nvPr>
        </p:nvSpPr>
        <p:spPr>
          <a:xfrm>
            <a:off x="4974769" y="1138136"/>
            <a:ext cx="6574973" cy="4730958"/>
          </a:xfrm>
          <a:prstGeom prst="rect">
            <a:avLst/>
          </a:prstGeom>
          <a:noFill/>
          <a:ln>
            <a:noFill/>
          </a:ln>
        </p:spPr>
        <p:txBody>
          <a:bodyPr spcFirstLastPara="1" wrap="square" lIns="0" tIns="45700" rIns="0" bIns="45700" anchor="t" anchorCtr="0">
            <a:normAutofit lnSpcReduction="10000"/>
          </a:bodyPr>
          <a:lstStyle/>
          <a:p>
            <a:pPr marL="91440" lvl="0" indent="0" algn="l" rtl="0">
              <a:lnSpc>
                <a:spcPct val="90000"/>
              </a:lnSpc>
              <a:spcBef>
                <a:spcPts val="0"/>
              </a:spcBef>
              <a:spcAft>
                <a:spcPts val="0"/>
              </a:spcAft>
              <a:buSzPts val="2000"/>
              <a:buNone/>
            </a:pPr>
            <a:endParaRPr i="1" dirty="0"/>
          </a:p>
          <a:p>
            <a:pPr marL="0" lvl="0" indent="0" algn="l" rtl="0">
              <a:lnSpc>
                <a:spcPct val="150000"/>
              </a:lnSpc>
              <a:spcBef>
                <a:spcPts val="1400"/>
              </a:spcBef>
              <a:spcAft>
                <a:spcPts val="0"/>
              </a:spcAft>
              <a:buSzPts val="2000"/>
              <a:buNone/>
            </a:pPr>
            <a:r>
              <a:rPr lang="en-US" dirty="0"/>
              <a:t> </a:t>
            </a:r>
            <a:r>
              <a:rPr lang="en-US" sz="2600" b="1" dirty="0"/>
              <a:t>Image of a city in the evening when the first lights come on.</a:t>
            </a:r>
            <a:endParaRPr sz="2600" b="1" dirty="0"/>
          </a:p>
          <a:p>
            <a:pPr marL="91440" lvl="0" indent="-127000" algn="l" rtl="0">
              <a:lnSpc>
                <a:spcPct val="150000"/>
              </a:lnSpc>
              <a:spcBef>
                <a:spcPts val="1400"/>
              </a:spcBef>
              <a:spcAft>
                <a:spcPts val="0"/>
              </a:spcAft>
              <a:buSzPts val="2000"/>
              <a:buChar char=" "/>
            </a:pPr>
            <a:r>
              <a:rPr lang="en-US" sz="2600" b="1" dirty="0"/>
              <a:t>Evening, night, landscape, city... what comes to mind?</a:t>
            </a:r>
            <a:endParaRPr sz="2400" b="1" dirty="0"/>
          </a:p>
          <a:p>
            <a:pPr marL="91440" lvl="0" indent="-127000" algn="l" rtl="0">
              <a:lnSpc>
                <a:spcPct val="150000"/>
              </a:lnSpc>
              <a:spcBef>
                <a:spcPts val="1400"/>
              </a:spcBef>
              <a:spcAft>
                <a:spcPts val="0"/>
              </a:spcAft>
              <a:buSzPts val="2000"/>
              <a:buChar char=" "/>
            </a:pPr>
            <a:r>
              <a:rPr lang="en-US" sz="2200" b="1" i="1" dirty="0"/>
              <a:t>Note: A walk in the center of the city of Sibiu will take you along narrow alleys, old houses, palaces, churches and towers.</a:t>
            </a:r>
            <a:endParaRPr sz="2200" b="1" i="1" dirty="0"/>
          </a:p>
        </p:txBody>
      </p:sp>
      <p:sp>
        <p:nvSpPr>
          <p:cNvPr id="916" name="Google Shape;916;p61"/>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61"/>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6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919" name="Google Shape;919;p6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62"/>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5" name="Google Shape;925;p62"/>
          <p:cNvSpPr txBox="1">
            <a:spLocks noGrp="1"/>
          </p:cNvSpPr>
          <p:nvPr>
            <p:ph type="title"/>
          </p:nvPr>
        </p:nvSpPr>
        <p:spPr>
          <a:xfrm>
            <a:off x="7859485" y="634947"/>
            <a:ext cx="3690257" cy="785292"/>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dirty="0"/>
              <a:t>Great Square</a:t>
            </a:r>
            <a:endParaRPr b="1" dirty="0"/>
          </a:p>
        </p:txBody>
      </p:sp>
      <p:pic>
        <p:nvPicPr>
          <p:cNvPr id="926" name="Google Shape;926;p62" descr="Immagine che contiene cielo, esterni, strada, via&#10;&#10;Descrizione generata automaticamente"/>
          <p:cNvPicPr preferRelativeResize="0"/>
          <p:nvPr/>
        </p:nvPicPr>
        <p:blipFill rotWithShape="1">
          <a:blip r:embed="rId3">
            <a:alphaModFix/>
          </a:blip>
          <a:srcRect r="2486" b="2"/>
          <a:stretch/>
        </p:blipFill>
        <p:spPr>
          <a:xfrm>
            <a:off x="633999" y="640081"/>
            <a:ext cx="6909801" cy="5314406"/>
          </a:xfrm>
          <a:prstGeom prst="rect">
            <a:avLst/>
          </a:prstGeom>
          <a:noFill/>
          <a:ln>
            <a:noFill/>
          </a:ln>
        </p:spPr>
      </p:pic>
      <p:cxnSp>
        <p:nvCxnSpPr>
          <p:cNvPr id="927" name="Google Shape;927;p62"/>
          <p:cNvCxnSpPr/>
          <p:nvPr/>
        </p:nvCxnSpPr>
        <p:spPr>
          <a:xfrm>
            <a:off x="7892143" y="2085703"/>
            <a:ext cx="3566160"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928" name="Google Shape;928;p62"/>
          <p:cNvSpPr txBox="1">
            <a:spLocks noGrp="1"/>
          </p:cNvSpPr>
          <p:nvPr>
            <p:ph type="body" idx="1"/>
          </p:nvPr>
        </p:nvSpPr>
        <p:spPr>
          <a:xfrm>
            <a:off x="7859485" y="2198913"/>
            <a:ext cx="4251451" cy="3755565"/>
          </a:xfrm>
          <a:prstGeom prst="rect">
            <a:avLst/>
          </a:prstGeom>
          <a:noFill/>
          <a:ln>
            <a:noFill/>
          </a:ln>
        </p:spPr>
        <p:txBody>
          <a:bodyPr spcFirstLastPara="1" wrap="square" lIns="0" tIns="45700" rIns="0" bIns="45700" anchor="t" anchorCtr="0">
            <a:normAutofit/>
          </a:bodyPr>
          <a:lstStyle/>
          <a:p>
            <a:pPr marL="91440" lvl="0" indent="-127000" algn="l" rtl="0">
              <a:lnSpc>
                <a:spcPct val="150000"/>
              </a:lnSpc>
              <a:spcBef>
                <a:spcPts val="0"/>
              </a:spcBef>
              <a:spcAft>
                <a:spcPts val="0"/>
              </a:spcAft>
              <a:buSzPts val="2000"/>
              <a:buChar char=" "/>
            </a:pPr>
            <a:r>
              <a:rPr lang="en-US" sz="2400" dirty="0"/>
              <a:t>I</a:t>
            </a:r>
            <a:r>
              <a:rPr lang="en-US" sz="2400" b="1" dirty="0"/>
              <a:t>mage of a large square with historic buildings. </a:t>
            </a:r>
            <a:endParaRPr sz="2400" b="1" dirty="0"/>
          </a:p>
          <a:p>
            <a:pPr marL="91440" lvl="0" indent="-127000" algn="l" rtl="0">
              <a:lnSpc>
                <a:spcPct val="150000"/>
              </a:lnSpc>
              <a:spcBef>
                <a:spcPts val="1400"/>
              </a:spcBef>
              <a:spcAft>
                <a:spcPts val="0"/>
              </a:spcAft>
              <a:buSzPts val="2000"/>
              <a:buChar char=" "/>
            </a:pPr>
            <a:r>
              <a:rPr lang="en-US" sz="2400" b="1" dirty="0"/>
              <a:t>Can you think of other large squares you have visited?  Which country were you in?</a:t>
            </a:r>
            <a:endParaRPr sz="2400" b="1" dirty="0"/>
          </a:p>
        </p:txBody>
      </p:sp>
      <p:sp>
        <p:nvSpPr>
          <p:cNvPr id="929" name="Google Shape;929;p62"/>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62"/>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6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932" name="Google Shape;932;p6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63"/>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8" name="Google Shape;938;p63"/>
          <p:cNvSpPr txBox="1">
            <a:spLocks noGrp="1"/>
          </p:cNvSpPr>
          <p:nvPr>
            <p:ph type="title"/>
          </p:nvPr>
        </p:nvSpPr>
        <p:spPr>
          <a:xfrm>
            <a:off x="7859485" y="136187"/>
            <a:ext cx="3690257" cy="105058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b="1" dirty="0"/>
              <a:t>Prospect</a:t>
            </a:r>
            <a:endParaRPr b="1" dirty="0"/>
          </a:p>
        </p:txBody>
      </p:sp>
      <p:pic>
        <p:nvPicPr>
          <p:cNvPr id="939" name="Google Shape;939;p63" descr="Immagine che contiene acqua, cielo, erba, esterni&#10;&#10;Descrizione generata automaticamente"/>
          <p:cNvPicPr preferRelativeResize="0"/>
          <p:nvPr/>
        </p:nvPicPr>
        <p:blipFill rotWithShape="1">
          <a:blip r:embed="rId3">
            <a:alphaModFix/>
          </a:blip>
          <a:srcRect t="36897" r="1" b="5419"/>
          <a:stretch/>
        </p:blipFill>
        <p:spPr>
          <a:xfrm>
            <a:off x="633999" y="640081"/>
            <a:ext cx="6909801" cy="5314406"/>
          </a:xfrm>
          <a:prstGeom prst="rect">
            <a:avLst/>
          </a:prstGeom>
          <a:noFill/>
          <a:ln>
            <a:noFill/>
          </a:ln>
        </p:spPr>
      </p:pic>
      <p:cxnSp>
        <p:nvCxnSpPr>
          <p:cNvPr id="940" name="Google Shape;940;p63"/>
          <p:cNvCxnSpPr/>
          <p:nvPr/>
        </p:nvCxnSpPr>
        <p:spPr>
          <a:xfrm>
            <a:off x="7892143" y="2085703"/>
            <a:ext cx="3566160"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941" name="Google Shape;941;p63"/>
          <p:cNvSpPr txBox="1">
            <a:spLocks noGrp="1"/>
          </p:cNvSpPr>
          <p:nvPr>
            <p:ph type="body" idx="1"/>
          </p:nvPr>
        </p:nvSpPr>
        <p:spPr>
          <a:xfrm>
            <a:off x="7859485" y="2198913"/>
            <a:ext cx="4183358" cy="3755565"/>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
            </a:pPr>
            <a:r>
              <a:rPr lang="en-US" sz="2400" b="1" dirty="0"/>
              <a:t>Image of a person from behind, standing on a boulder, facing a lake.</a:t>
            </a:r>
            <a:endParaRPr sz="2400" b="1" dirty="0"/>
          </a:p>
          <a:p>
            <a:pPr marL="91440" lvl="0" indent="-127000" algn="l" rtl="0">
              <a:lnSpc>
                <a:spcPct val="90000"/>
              </a:lnSpc>
              <a:spcBef>
                <a:spcPts val="1400"/>
              </a:spcBef>
              <a:spcAft>
                <a:spcPts val="0"/>
              </a:spcAft>
              <a:buSzPts val="2000"/>
              <a:buChar char=" "/>
            </a:pPr>
            <a:r>
              <a:rPr lang="en-US" sz="2400" b="1" dirty="0"/>
              <a:t>Desires, expectations, reflections for the future.</a:t>
            </a:r>
            <a:endParaRPr sz="2400" b="1" dirty="0"/>
          </a:p>
        </p:txBody>
      </p:sp>
      <p:sp>
        <p:nvSpPr>
          <p:cNvPr id="942" name="Google Shape;942;p63"/>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63"/>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6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945" name="Google Shape;945;p6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64"/>
          <p:cNvSpPr txBox="1">
            <a:spLocks noGrp="1"/>
          </p:cNvSpPr>
          <p:nvPr>
            <p:ph type="body" idx="4294967295"/>
          </p:nvPr>
        </p:nvSpPr>
        <p:spPr>
          <a:xfrm>
            <a:off x="838201" y="2482589"/>
            <a:ext cx="3816096" cy="383508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None/>
            </a:pPr>
            <a:r>
              <a:rPr lang="en-US" sz="4400" b="1" dirty="0"/>
              <a:t>Thanks for the attention </a:t>
            </a:r>
            <a:endParaRPr b="1" dirty="0"/>
          </a:p>
          <a:p>
            <a:pPr marL="0" lvl="0" indent="0" algn="ctr" rtl="0">
              <a:lnSpc>
                <a:spcPct val="90000"/>
              </a:lnSpc>
              <a:spcBef>
                <a:spcPts val="1400"/>
              </a:spcBef>
              <a:spcAft>
                <a:spcPts val="0"/>
              </a:spcAft>
              <a:buSzPts val="4400"/>
              <a:buNone/>
            </a:pPr>
            <a:endParaRPr sz="4400" b="1" dirty="0"/>
          </a:p>
          <a:p>
            <a:pPr marL="0" lvl="0" indent="0" algn="ctr" rtl="0">
              <a:lnSpc>
                <a:spcPct val="90000"/>
              </a:lnSpc>
              <a:spcBef>
                <a:spcPts val="1400"/>
              </a:spcBef>
              <a:spcAft>
                <a:spcPts val="0"/>
              </a:spcAft>
              <a:buSzPts val="4400"/>
              <a:buNone/>
            </a:pPr>
            <a:endParaRPr sz="4400" dirty="0"/>
          </a:p>
          <a:p>
            <a:pPr marL="0" lvl="0" indent="0" algn="l" rtl="0">
              <a:lnSpc>
                <a:spcPct val="90000"/>
              </a:lnSpc>
              <a:spcBef>
                <a:spcPts val="1400"/>
              </a:spcBef>
              <a:spcAft>
                <a:spcPts val="0"/>
              </a:spcAft>
              <a:buSzPts val="2000"/>
              <a:buNone/>
            </a:pPr>
            <a:endParaRPr sz="2000" b="1" dirty="0"/>
          </a:p>
        </p:txBody>
      </p:sp>
      <p:pic>
        <p:nvPicPr>
          <p:cNvPr id="951" name="Google Shape;951;p64"/>
          <p:cNvPicPr preferRelativeResize="0"/>
          <p:nvPr/>
        </p:nvPicPr>
        <p:blipFill rotWithShape="1">
          <a:blip r:embed="rId3">
            <a:alphaModFix/>
          </a:blip>
          <a:srcRect t="11453" r="-1" b="-1"/>
          <a:stretch/>
        </p:blipFill>
        <p:spPr>
          <a:xfrm>
            <a:off x="4904316" y="-4"/>
            <a:ext cx="7287684" cy="3694372"/>
          </a:xfrm>
          <a:custGeom>
            <a:avLst/>
            <a:gdLst/>
            <a:ahLst/>
            <a:cxnLst/>
            <a:rect l="l" t="t" r="r" b="b"/>
            <a:pathLst>
              <a:path w="7287684" h="3694372" extrusionOk="0">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ln>
            <a:noFill/>
          </a:ln>
        </p:spPr>
      </p:pic>
      <p:pic>
        <p:nvPicPr>
          <p:cNvPr id="952" name="Google Shape;952;p64"/>
          <p:cNvPicPr preferRelativeResize="0"/>
          <p:nvPr/>
        </p:nvPicPr>
        <p:blipFill rotWithShape="1">
          <a:blip r:embed="rId4">
            <a:alphaModFix/>
          </a:blip>
          <a:srcRect t="23884" b="14866"/>
          <a:stretch/>
        </p:blipFill>
        <p:spPr>
          <a:xfrm>
            <a:off x="4726728" y="3802961"/>
            <a:ext cx="7472381" cy="3055043"/>
          </a:xfrm>
          <a:custGeom>
            <a:avLst/>
            <a:gdLst/>
            <a:ahLst/>
            <a:cxnLst/>
            <a:rect l="l" t="t" r="r" b="b"/>
            <a:pathLst>
              <a:path w="7472381" h="3055043" extrusionOk="0">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ln>
            <a:noFill/>
          </a:ln>
        </p:spPr>
      </p:pic>
      <p:sp>
        <p:nvSpPr>
          <p:cNvPr id="954" name="Google Shape;954;p6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68</a:t>
            </a:fld>
            <a:endParaRPr/>
          </a:p>
        </p:txBody>
      </p:sp>
      <p:pic>
        <p:nvPicPr>
          <p:cNvPr id="7" name="Immagine 6">
            <a:extLst>
              <a:ext uri="{FF2B5EF4-FFF2-40B4-BE49-F238E27FC236}">
                <a16:creationId xmlns:a16="http://schemas.microsoft.com/office/drawing/2014/main" id="{4ED57C10-E944-5531-5688-76A586CA7028}"/>
              </a:ext>
            </a:extLst>
          </p:cNvPr>
          <p:cNvPicPr>
            <a:picLocks noChangeAspect="1"/>
          </p:cNvPicPr>
          <p:nvPr/>
        </p:nvPicPr>
        <p:blipFill>
          <a:blip r:embed="rId5"/>
          <a:stretch>
            <a:fillRect/>
          </a:stretch>
        </p:blipFill>
        <p:spPr>
          <a:xfrm>
            <a:off x="207100" y="6317673"/>
            <a:ext cx="6438095" cy="590476"/>
          </a:xfrm>
          <a:prstGeom prst="rect">
            <a:avLst/>
          </a:prstGeom>
        </p:spPr>
      </p:pic>
      <p:pic>
        <p:nvPicPr>
          <p:cNvPr id="8" name="Immagine 7">
            <a:extLst>
              <a:ext uri="{FF2B5EF4-FFF2-40B4-BE49-F238E27FC236}">
                <a16:creationId xmlns:a16="http://schemas.microsoft.com/office/drawing/2014/main" id="{035BAE4E-F8D7-44B5-4DD2-CD56645EFDA8}"/>
              </a:ext>
            </a:extLst>
          </p:cNvPr>
          <p:cNvPicPr>
            <a:picLocks noChangeAspect="1"/>
          </p:cNvPicPr>
          <p:nvPr/>
        </p:nvPicPr>
        <p:blipFill>
          <a:blip r:embed="rId6"/>
          <a:stretch>
            <a:fillRect/>
          </a:stretch>
        </p:blipFill>
        <p:spPr>
          <a:xfrm>
            <a:off x="2746249" y="407158"/>
            <a:ext cx="2847079" cy="701101"/>
          </a:xfrm>
          <a:prstGeom prst="rect">
            <a:avLst/>
          </a:prstGeom>
        </p:spPr>
      </p:pic>
      <p:pic>
        <p:nvPicPr>
          <p:cNvPr id="3" name="Immagine 2">
            <a:extLst>
              <a:ext uri="{FF2B5EF4-FFF2-40B4-BE49-F238E27FC236}">
                <a16:creationId xmlns:a16="http://schemas.microsoft.com/office/drawing/2014/main" id="{8057B1EE-36C6-F16D-597A-1E59C43BEC65}"/>
              </a:ext>
            </a:extLst>
          </p:cNvPr>
          <p:cNvPicPr>
            <a:picLocks noChangeAspect="1"/>
          </p:cNvPicPr>
          <p:nvPr/>
        </p:nvPicPr>
        <p:blipFill>
          <a:blip r:embed="rId7"/>
          <a:stretch>
            <a:fillRect/>
          </a:stretch>
        </p:blipFill>
        <p:spPr>
          <a:xfrm>
            <a:off x="329020" y="259165"/>
            <a:ext cx="2112268" cy="103327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6"/>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5" name="Google Shape;165;p6"/>
          <p:cNvSpPr txBox="1">
            <a:spLocks noGrp="1"/>
          </p:cNvSpPr>
          <p:nvPr>
            <p:ph type="title"/>
          </p:nvPr>
        </p:nvSpPr>
        <p:spPr>
          <a:xfrm>
            <a:off x="0" y="33090"/>
            <a:ext cx="11538825" cy="1657802"/>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rgbClr val="3F3F3F"/>
              </a:buClr>
              <a:buSzPts val="2400"/>
              <a:buFont typeface="Calibri"/>
              <a:buNone/>
            </a:pPr>
            <a:r>
              <a:rPr lang="en-US" sz="4000" b="1" dirty="0"/>
              <a:t>All this happens, in a narration and writing group, if the master follows some rules.</a:t>
            </a:r>
            <a:br>
              <a:rPr lang="en-US" sz="4000" b="1" dirty="0"/>
            </a:br>
            <a:endParaRPr sz="4000" b="1" dirty="0"/>
          </a:p>
        </p:txBody>
      </p:sp>
      <p:pic>
        <p:nvPicPr>
          <p:cNvPr id="166" name="Google Shape;166;p6"/>
          <p:cNvPicPr preferRelativeResize="0"/>
          <p:nvPr/>
        </p:nvPicPr>
        <p:blipFill rotWithShape="1">
          <a:blip r:embed="rId3">
            <a:alphaModFix/>
          </a:blip>
          <a:srcRect/>
          <a:stretch/>
        </p:blipFill>
        <p:spPr>
          <a:xfrm>
            <a:off x="0" y="1633232"/>
            <a:ext cx="5451627" cy="3952430"/>
          </a:xfrm>
          <a:prstGeom prst="rect">
            <a:avLst/>
          </a:prstGeom>
          <a:noFill/>
          <a:ln>
            <a:noFill/>
          </a:ln>
        </p:spPr>
      </p:pic>
      <p:cxnSp>
        <p:nvCxnSpPr>
          <p:cNvPr id="167" name="Google Shape;167;p6"/>
          <p:cNvCxnSpPr/>
          <p:nvPr/>
        </p:nvCxnSpPr>
        <p:spPr>
          <a:xfrm>
            <a:off x="6411684" y="2086188"/>
            <a:ext cx="4748808"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168" name="Google Shape;168;p6"/>
          <p:cNvSpPr txBox="1">
            <a:spLocks noGrp="1"/>
          </p:cNvSpPr>
          <p:nvPr>
            <p:ph type="body" idx="1"/>
          </p:nvPr>
        </p:nvSpPr>
        <p:spPr>
          <a:xfrm>
            <a:off x="5719864" y="1138135"/>
            <a:ext cx="5819111" cy="5137195"/>
          </a:xfrm>
          <a:prstGeom prst="rect">
            <a:avLst/>
          </a:prstGeom>
          <a:noFill/>
          <a:ln>
            <a:noFill/>
          </a:ln>
        </p:spPr>
        <p:txBody>
          <a:bodyPr spcFirstLastPara="1" wrap="square" lIns="0" tIns="45700" rIns="0" bIns="45700" anchor="t" anchorCtr="0">
            <a:normAutofit/>
          </a:bodyPr>
          <a:lstStyle/>
          <a:p>
            <a:pPr marL="0" lvl="0" indent="0" algn="l" rtl="0">
              <a:lnSpc>
                <a:spcPct val="150000"/>
              </a:lnSpc>
              <a:spcBef>
                <a:spcPts val="0"/>
              </a:spcBef>
              <a:spcAft>
                <a:spcPts val="0"/>
              </a:spcAft>
              <a:buSzPts val="2171"/>
              <a:buNone/>
            </a:pPr>
            <a:endParaRPr lang="en-US" sz="2400" b="1" dirty="0">
              <a:solidFill>
                <a:schemeClr val="dk1"/>
              </a:solidFill>
            </a:endParaRPr>
          </a:p>
          <a:p>
            <a:pPr marL="91440" lvl="0" indent="-137832" algn="l" rtl="0">
              <a:lnSpc>
                <a:spcPct val="150000"/>
              </a:lnSpc>
              <a:spcBef>
                <a:spcPts val="0"/>
              </a:spcBef>
              <a:spcAft>
                <a:spcPts val="0"/>
              </a:spcAft>
              <a:buSzPts val="2171"/>
              <a:buChar char=" "/>
            </a:pPr>
            <a:endParaRPr lang="en-US" sz="2400" b="1" dirty="0">
              <a:solidFill>
                <a:schemeClr val="dk1"/>
              </a:solidFill>
            </a:endParaRPr>
          </a:p>
          <a:p>
            <a:pPr marL="91440" lvl="0" indent="-137832" algn="l" rtl="0">
              <a:lnSpc>
                <a:spcPct val="150000"/>
              </a:lnSpc>
              <a:spcBef>
                <a:spcPts val="0"/>
              </a:spcBef>
              <a:spcAft>
                <a:spcPts val="0"/>
              </a:spcAft>
              <a:buSzPts val="2171"/>
              <a:buChar char=" "/>
            </a:pPr>
            <a:r>
              <a:rPr lang="en-US" sz="2400" b="1" dirty="0">
                <a:solidFill>
                  <a:schemeClr val="dk1"/>
                </a:solidFill>
              </a:rPr>
              <a:t>He/she has:  </a:t>
            </a:r>
            <a:endParaRPr sz="2400" b="1" dirty="0">
              <a:solidFill>
                <a:schemeClr val="dk1"/>
              </a:solidFill>
            </a:endParaRPr>
          </a:p>
          <a:p>
            <a:pPr marL="91440" lvl="0" indent="0" algn="l" rtl="0">
              <a:lnSpc>
                <a:spcPct val="150000"/>
              </a:lnSpc>
              <a:spcBef>
                <a:spcPts val="0"/>
              </a:spcBef>
              <a:spcAft>
                <a:spcPts val="0"/>
              </a:spcAft>
              <a:buNone/>
            </a:pPr>
            <a:r>
              <a:rPr lang="en-US" sz="2400" b="1" dirty="0">
                <a:solidFill>
                  <a:schemeClr val="dk1"/>
                </a:solidFill>
              </a:rPr>
              <a:t>experienced My Life Game personally in the various versions, </a:t>
            </a:r>
            <a:r>
              <a:rPr lang="en-US" sz="2400" b="1" i="0" dirty="0">
                <a:solidFill>
                  <a:schemeClr val="dk1"/>
                </a:solidFill>
              </a:rPr>
              <a:t>flexibility, respect, active listening, not judgment, care of others, </a:t>
            </a:r>
            <a:r>
              <a:rPr lang="en-US" sz="2400" b="1" dirty="0">
                <a:solidFill>
                  <a:schemeClr val="dk1"/>
                </a:solidFill>
              </a:rPr>
              <a:t>knowledge that the time of communication is a time of care (Italian law 219/2017)</a:t>
            </a:r>
            <a:endParaRPr sz="2400" b="1" dirty="0">
              <a:solidFill>
                <a:schemeClr val="dk1"/>
              </a:solidFill>
            </a:endParaRPr>
          </a:p>
          <a:p>
            <a:pPr marL="91440" lvl="0" indent="0" algn="l" rtl="0">
              <a:lnSpc>
                <a:spcPct val="90000"/>
              </a:lnSpc>
              <a:spcBef>
                <a:spcPts val="1400"/>
              </a:spcBef>
              <a:spcAft>
                <a:spcPts val="0"/>
              </a:spcAft>
              <a:buSzPts val="2000"/>
              <a:buNone/>
            </a:pPr>
            <a:endParaRPr b="1" dirty="0"/>
          </a:p>
        </p:txBody>
      </p:sp>
      <p:sp>
        <p:nvSpPr>
          <p:cNvPr id="169" name="Google Shape;169;p6"/>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172" name="Google Shape;172;p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7"/>
          <p:cNvSpPr txBox="1">
            <a:spLocks noGrp="1"/>
          </p:cNvSpPr>
          <p:nvPr>
            <p:ph type="title"/>
          </p:nvPr>
        </p:nvSpPr>
        <p:spPr>
          <a:xfrm>
            <a:off x="0" y="116733"/>
            <a:ext cx="11877472" cy="767688"/>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dk1"/>
              </a:buClr>
              <a:buSzPts val="3600"/>
              <a:buFont typeface="Calibri"/>
              <a:buNone/>
            </a:pPr>
            <a:r>
              <a:rPr lang="en-US" sz="4000" b="1" i="0" dirty="0">
                <a:solidFill>
                  <a:schemeClr val="dk1"/>
                </a:solidFill>
              </a:rPr>
              <a:t>The pedagogical objectives of the working group </a:t>
            </a:r>
            <a:endParaRPr sz="4000" b="1" dirty="0">
              <a:solidFill>
                <a:schemeClr val="dk1"/>
              </a:solidFill>
            </a:endParaRPr>
          </a:p>
        </p:txBody>
      </p:sp>
      <p:sp>
        <p:nvSpPr>
          <p:cNvPr id="178" name="Google Shape;178;p7"/>
          <p:cNvSpPr txBox="1">
            <a:spLocks noGrp="1"/>
          </p:cNvSpPr>
          <p:nvPr>
            <p:ph type="body" idx="1"/>
          </p:nvPr>
        </p:nvSpPr>
        <p:spPr>
          <a:xfrm>
            <a:off x="214008" y="884421"/>
            <a:ext cx="7169285" cy="5339267"/>
          </a:xfrm>
          <a:prstGeom prst="rect">
            <a:avLst/>
          </a:prstGeom>
          <a:noFill/>
          <a:ln>
            <a:noFill/>
          </a:ln>
        </p:spPr>
        <p:txBody>
          <a:bodyPr spcFirstLastPara="1" wrap="square" lIns="0" tIns="45700" rIns="0" bIns="45700" anchor="t" anchorCtr="0">
            <a:normAutofit fontScale="85000" lnSpcReduction="10000"/>
          </a:bodyPr>
          <a:lstStyle/>
          <a:p>
            <a:pPr marL="91440" lvl="0" indent="0" algn="l" rtl="0">
              <a:lnSpc>
                <a:spcPct val="90000"/>
              </a:lnSpc>
              <a:spcBef>
                <a:spcPts val="0"/>
              </a:spcBef>
              <a:spcAft>
                <a:spcPts val="0"/>
              </a:spcAft>
              <a:buSzPct val="100000"/>
              <a:buNone/>
            </a:pPr>
            <a:endParaRPr b="0" i="0" dirty="0">
              <a:solidFill>
                <a:schemeClr val="dk1"/>
              </a:solidFill>
            </a:endParaRPr>
          </a:p>
          <a:p>
            <a:pPr marL="91440" lvl="0" indent="-124101" algn="l" rtl="0">
              <a:lnSpc>
                <a:spcPct val="160000"/>
              </a:lnSpc>
              <a:spcBef>
                <a:spcPts val="1400"/>
              </a:spcBef>
              <a:spcAft>
                <a:spcPts val="0"/>
              </a:spcAft>
              <a:buSzPct val="100000"/>
              <a:buChar char=" "/>
            </a:pPr>
            <a:r>
              <a:rPr lang="en-US" sz="2800" b="1" i="0" dirty="0">
                <a:solidFill>
                  <a:schemeClr val="dk1"/>
                </a:solidFill>
              </a:rPr>
              <a:t>Learning to listen/observe/perceive carefully</a:t>
            </a:r>
            <a:endParaRPr sz="2800" b="1" dirty="0"/>
          </a:p>
          <a:p>
            <a:pPr marL="91440" lvl="0" indent="-124101" algn="l" rtl="0">
              <a:lnSpc>
                <a:spcPct val="160000"/>
              </a:lnSpc>
              <a:spcBef>
                <a:spcPts val="1400"/>
              </a:spcBef>
              <a:spcAft>
                <a:spcPts val="0"/>
              </a:spcAft>
              <a:buSzPct val="100000"/>
              <a:buChar char=" "/>
            </a:pPr>
            <a:r>
              <a:rPr lang="en-US" sz="2800" b="1" i="0" dirty="0">
                <a:solidFill>
                  <a:schemeClr val="dk1"/>
                </a:solidFill>
              </a:rPr>
              <a:t>Improve self-awareness, emotions and the mechanisms of constructing meanings.</a:t>
            </a:r>
            <a:endParaRPr sz="2800" b="1" dirty="0"/>
          </a:p>
          <a:p>
            <a:pPr marL="91440" lvl="0" indent="-136801" algn="l" rtl="0">
              <a:lnSpc>
                <a:spcPct val="160000"/>
              </a:lnSpc>
              <a:spcBef>
                <a:spcPts val="1400"/>
              </a:spcBef>
              <a:spcAft>
                <a:spcPts val="0"/>
              </a:spcAft>
              <a:buSzPct val="100000"/>
              <a:buChar char=" "/>
            </a:pPr>
            <a:r>
              <a:rPr lang="en-US" sz="2800" b="1" i="0" dirty="0">
                <a:solidFill>
                  <a:schemeClr val="dk1"/>
                </a:solidFill>
              </a:rPr>
              <a:t>Developing the exploration of different points of view</a:t>
            </a:r>
            <a:endParaRPr sz="2800" b="1" dirty="0"/>
          </a:p>
          <a:p>
            <a:pPr marL="91440" lvl="0" indent="-136801" algn="l" rtl="0">
              <a:lnSpc>
                <a:spcPct val="160000"/>
              </a:lnSpc>
              <a:spcBef>
                <a:spcPts val="1400"/>
              </a:spcBef>
              <a:spcAft>
                <a:spcPts val="0"/>
              </a:spcAft>
              <a:buSzPct val="100000"/>
              <a:buChar char=" "/>
            </a:pPr>
            <a:r>
              <a:rPr lang="en-US" sz="2800" b="1" i="0" dirty="0">
                <a:solidFill>
                  <a:schemeClr val="dk1"/>
                </a:solidFill>
              </a:rPr>
              <a:t>Acceptance of diversity</a:t>
            </a:r>
            <a:endParaRPr sz="2800" b="1" dirty="0"/>
          </a:p>
          <a:p>
            <a:pPr marL="91440" lvl="0" indent="-113685" algn="l" rtl="0">
              <a:lnSpc>
                <a:spcPct val="160000"/>
              </a:lnSpc>
              <a:spcBef>
                <a:spcPts val="1400"/>
              </a:spcBef>
              <a:spcAft>
                <a:spcPts val="0"/>
              </a:spcAft>
              <a:buSzPct val="82730"/>
              <a:buChar char=" "/>
            </a:pPr>
            <a:r>
              <a:rPr lang="en-US" sz="2800" b="1" i="0" dirty="0">
                <a:solidFill>
                  <a:schemeClr val="dk1"/>
                </a:solidFill>
              </a:rPr>
              <a:t>Exercise </a:t>
            </a:r>
            <a:r>
              <a:rPr lang="en-US" sz="2800" b="1" i="0" dirty="0" err="1">
                <a:solidFill>
                  <a:schemeClr val="dk1"/>
                </a:solidFill>
              </a:rPr>
              <a:t>e</a:t>
            </a:r>
            <a:r>
              <a:rPr lang="en-US" sz="2800" b="1" dirty="0" err="1">
                <a:solidFill>
                  <a:schemeClr val="dk1"/>
                </a:solidFill>
              </a:rPr>
              <a:t>mpaty</a:t>
            </a:r>
            <a:r>
              <a:rPr lang="en-US" sz="2800" b="1" dirty="0">
                <a:solidFill>
                  <a:schemeClr val="dk1"/>
                </a:solidFill>
              </a:rPr>
              <a:t>   </a:t>
            </a:r>
            <a:r>
              <a:rPr lang="en-US" sz="2800" b="1" i="1" dirty="0">
                <a:solidFill>
                  <a:schemeClr val="dk1"/>
                </a:solidFill>
              </a:rPr>
              <a:t>Put yourself in the shoes of the other. </a:t>
            </a:r>
            <a:endParaRPr sz="2800" b="1" i="1" dirty="0">
              <a:solidFill>
                <a:schemeClr val="dk1"/>
              </a:solidFill>
            </a:endParaRPr>
          </a:p>
          <a:p>
            <a:pPr marL="91440" lvl="0" indent="0" algn="l" rtl="0">
              <a:lnSpc>
                <a:spcPct val="90000"/>
              </a:lnSpc>
              <a:spcBef>
                <a:spcPts val="1400"/>
              </a:spcBef>
              <a:spcAft>
                <a:spcPts val="0"/>
              </a:spcAft>
              <a:buSzPct val="100000"/>
              <a:buNone/>
            </a:pPr>
            <a:endParaRPr b="1" dirty="0">
              <a:solidFill>
                <a:schemeClr val="dk1"/>
              </a:solidFill>
            </a:endParaRPr>
          </a:p>
        </p:txBody>
      </p:sp>
      <p:sp>
        <p:nvSpPr>
          <p:cNvPr id="179" name="Google Shape;179;p7"/>
          <p:cNvSpPr txBox="1">
            <a:spLocks noGrp="1"/>
          </p:cNvSpPr>
          <p:nvPr>
            <p:ph type="ftr" idx="11"/>
          </p:nvPr>
        </p:nvSpPr>
        <p:spPr>
          <a:xfrm>
            <a:off x="636915" y="6355080"/>
            <a:ext cx="3859795" cy="304801"/>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solidFill>
                  <a:srgbClr val="FFFFFF"/>
                </a:solidFill>
              </a:rPr>
              <a:t>DR.SSA GRAZIA CHIARINI E DR.SSA SARA CALCINI</a:t>
            </a:r>
            <a:endParaRPr/>
          </a:p>
        </p:txBody>
      </p:sp>
      <p:pic>
        <p:nvPicPr>
          <p:cNvPr id="180" name="Google Shape;180;p7" descr="Colourful carved figures of humans"/>
          <p:cNvPicPr preferRelativeResize="0"/>
          <p:nvPr/>
        </p:nvPicPr>
        <p:blipFill rotWithShape="1">
          <a:blip r:embed="rId3">
            <a:alphaModFix/>
          </a:blip>
          <a:srcRect l="24333" r="24101" b="-1"/>
          <a:stretch/>
        </p:blipFill>
        <p:spPr>
          <a:xfrm>
            <a:off x="7695292" y="1706237"/>
            <a:ext cx="4497128" cy="5151765"/>
          </a:xfrm>
          <a:custGeom>
            <a:avLst/>
            <a:gdLst/>
            <a:ahLst/>
            <a:cxnLst/>
            <a:rect l="l" t="t" r="r" b="b"/>
            <a:pathLst>
              <a:path w="4963245" h="6858001" extrusionOk="0">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noFill/>
          <a:ln>
            <a:noFill/>
          </a:ln>
        </p:spPr>
      </p:pic>
      <p:sp>
        <p:nvSpPr>
          <p:cNvPr id="181" name="Google Shape;181;p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FFFFFF"/>
                </a:solidFill>
              </a:rPr>
              <a:t>8</a:t>
            </a:fld>
            <a:endParaRPr>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8"/>
          <p:cNvSpPr/>
          <p:nvPr/>
        </p:nvSpPr>
        <p:spPr>
          <a:xfrm>
            <a:off x="0" y="0"/>
            <a:ext cx="12192001" cy="6334316"/>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7" name="Google Shape;187;p8"/>
          <p:cNvSpPr txBox="1">
            <a:spLocks noGrp="1"/>
          </p:cNvSpPr>
          <p:nvPr>
            <p:ph type="title"/>
          </p:nvPr>
        </p:nvSpPr>
        <p:spPr>
          <a:xfrm>
            <a:off x="4824919" y="-33089"/>
            <a:ext cx="7367081" cy="1394961"/>
          </a:xfrm>
          <a:prstGeom prst="rect">
            <a:avLst/>
          </a:prstGeom>
          <a:noFill/>
          <a:ln>
            <a:noFill/>
          </a:ln>
        </p:spPr>
        <p:txBody>
          <a:bodyPr spcFirstLastPara="1" wrap="square" lIns="91425" tIns="45700" rIns="91425" bIns="45700" anchor="b" anchorCtr="0">
            <a:normAutofit/>
          </a:bodyPr>
          <a:lstStyle/>
          <a:p>
            <a:pPr marL="0" lvl="0" indent="0" rtl="0">
              <a:lnSpc>
                <a:spcPct val="85000"/>
              </a:lnSpc>
              <a:spcBef>
                <a:spcPts val="0"/>
              </a:spcBef>
              <a:spcAft>
                <a:spcPts val="0"/>
              </a:spcAft>
              <a:buClr>
                <a:srgbClr val="3F3F3F"/>
              </a:buClr>
              <a:buSzPts val="3400"/>
              <a:buFont typeface="Calibri"/>
              <a:buNone/>
            </a:pPr>
            <a:r>
              <a:rPr lang="en-US" sz="3600" b="1" i="0" dirty="0"/>
              <a:t>The stages of a group meeting with changes depending on the context</a:t>
            </a:r>
            <a:endParaRPr sz="3600" b="1" dirty="0"/>
          </a:p>
        </p:txBody>
      </p:sp>
      <p:pic>
        <p:nvPicPr>
          <p:cNvPr id="188" name="Google Shape;188;p8" descr="Immagine che contiene testo, persona, sedendo, pavimento&#10;&#10;Descrizione generata automaticamente"/>
          <p:cNvPicPr preferRelativeResize="0"/>
          <p:nvPr/>
        </p:nvPicPr>
        <p:blipFill rotWithShape="1">
          <a:blip r:embed="rId3">
            <a:alphaModFix/>
          </a:blip>
          <a:srcRect t="11924" r="3" b="26486"/>
          <a:stretch/>
        </p:blipFill>
        <p:spPr>
          <a:xfrm>
            <a:off x="633999" y="581098"/>
            <a:ext cx="4020297" cy="2476136"/>
          </a:xfrm>
          <a:prstGeom prst="rect">
            <a:avLst/>
          </a:prstGeom>
          <a:noFill/>
          <a:ln>
            <a:noFill/>
          </a:ln>
        </p:spPr>
      </p:pic>
      <p:cxnSp>
        <p:nvCxnSpPr>
          <p:cNvPr id="189" name="Google Shape;189;p8"/>
          <p:cNvCxnSpPr/>
          <p:nvPr/>
        </p:nvCxnSpPr>
        <p:spPr>
          <a:xfrm>
            <a:off x="5181247" y="2086188"/>
            <a:ext cx="5852160" cy="0"/>
          </a:xfrm>
          <a:prstGeom prst="straightConnector1">
            <a:avLst/>
          </a:prstGeom>
          <a:noFill/>
          <a:ln w="9525" cap="flat" cmpd="sng">
            <a:solidFill>
              <a:srgbClr val="7F7F7F">
                <a:alpha val="89803"/>
              </a:srgbClr>
            </a:solidFill>
            <a:prstDash val="solid"/>
            <a:round/>
            <a:headEnd type="none" w="sm" len="sm"/>
            <a:tailEnd type="none" w="sm" len="sm"/>
          </a:ln>
        </p:spPr>
      </p:cxnSp>
      <p:pic>
        <p:nvPicPr>
          <p:cNvPr id="190" name="Google Shape;190;p8" descr="Immagine che contiene testo, uomo, persona, parete&#10;&#10;Descrizione generata automaticamente"/>
          <p:cNvPicPr preferRelativeResize="0"/>
          <p:nvPr/>
        </p:nvPicPr>
        <p:blipFill rotWithShape="1">
          <a:blip r:embed="rId4">
            <a:alphaModFix/>
          </a:blip>
          <a:srcRect l="4718" r="5574" b="-2"/>
          <a:stretch/>
        </p:blipFill>
        <p:spPr>
          <a:xfrm>
            <a:off x="633999" y="3218101"/>
            <a:ext cx="4020296" cy="2476136"/>
          </a:xfrm>
          <a:prstGeom prst="rect">
            <a:avLst/>
          </a:prstGeom>
          <a:noFill/>
          <a:ln>
            <a:noFill/>
          </a:ln>
        </p:spPr>
      </p:pic>
      <p:sp>
        <p:nvSpPr>
          <p:cNvPr id="191" name="Google Shape;191;p8"/>
          <p:cNvSpPr txBox="1">
            <a:spLocks noGrp="1"/>
          </p:cNvSpPr>
          <p:nvPr>
            <p:ph type="body" idx="1"/>
          </p:nvPr>
        </p:nvSpPr>
        <p:spPr>
          <a:xfrm>
            <a:off x="4912469" y="894945"/>
            <a:ext cx="6637274" cy="4974149"/>
          </a:xfrm>
          <a:prstGeom prst="rect">
            <a:avLst/>
          </a:prstGeom>
          <a:noFill/>
          <a:ln>
            <a:noFill/>
          </a:ln>
        </p:spPr>
        <p:txBody>
          <a:bodyPr spcFirstLastPara="1" wrap="square" lIns="0" tIns="45700" rIns="0" bIns="45700" anchor="t" anchorCtr="0">
            <a:normAutofit fontScale="92500" lnSpcReduction="20000"/>
          </a:bodyPr>
          <a:lstStyle/>
          <a:p>
            <a:pPr marL="0" lvl="0" indent="0" algn="l" rtl="0">
              <a:lnSpc>
                <a:spcPct val="90000"/>
              </a:lnSpc>
              <a:spcBef>
                <a:spcPts val="1400"/>
              </a:spcBef>
              <a:spcAft>
                <a:spcPts val="0"/>
              </a:spcAft>
              <a:buSzPts val="1700"/>
              <a:buNone/>
            </a:pPr>
            <a:endParaRPr sz="1700" b="1" dirty="0"/>
          </a:p>
          <a:p>
            <a:pPr marL="0" lvl="0" indent="0" algn="l" rtl="0">
              <a:lnSpc>
                <a:spcPct val="150000"/>
              </a:lnSpc>
              <a:spcBef>
                <a:spcPts val="1400"/>
              </a:spcBef>
              <a:spcAft>
                <a:spcPts val="0"/>
              </a:spcAft>
              <a:buSzPts val="2000"/>
              <a:buNone/>
            </a:pPr>
            <a:r>
              <a:rPr lang="en-US" sz="2600" b="1" i="0" dirty="0">
                <a:solidFill>
                  <a:srgbClr val="980000"/>
                </a:solidFill>
              </a:rPr>
              <a:t>All participants present</a:t>
            </a:r>
            <a:r>
              <a:rPr lang="en-US" sz="2600" b="1" i="0" dirty="0"/>
              <a:t> themselves saying their name. </a:t>
            </a:r>
            <a:endParaRPr sz="2600" b="1" dirty="0"/>
          </a:p>
          <a:p>
            <a:pPr marL="0" lvl="0" indent="0" algn="l" rtl="0">
              <a:lnSpc>
                <a:spcPct val="150000"/>
              </a:lnSpc>
              <a:spcBef>
                <a:spcPts val="1400"/>
              </a:spcBef>
              <a:spcAft>
                <a:spcPts val="0"/>
              </a:spcAft>
              <a:buSzPts val="2000"/>
              <a:buNone/>
            </a:pPr>
            <a:r>
              <a:rPr lang="en-US" sz="2600" b="1" i="0" dirty="0">
                <a:solidFill>
                  <a:srgbClr val="980000"/>
                </a:solidFill>
              </a:rPr>
              <a:t>The master presents</a:t>
            </a:r>
            <a:r>
              <a:rPr lang="en-US" sz="2600" b="1" i="0" dirty="0"/>
              <a:t> himself/herself , the Project, the chosen game, the methodology, the number of meetings of the path, q</a:t>
            </a:r>
            <a:r>
              <a:rPr lang="en-US" sz="2600" b="1" i="0" u="none" strike="noStrike" dirty="0"/>
              <a:t>uestionnaires to be completed before and after the game path.  </a:t>
            </a:r>
            <a:endParaRPr sz="2600" b="1" dirty="0"/>
          </a:p>
          <a:p>
            <a:pPr marL="0" lvl="0" indent="0" algn="l" rtl="0">
              <a:lnSpc>
                <a:spcPct val="150000"/>
              </a:lnSpc>
              <a:spcBef>
                <a:spcPts val="1400"/>
              </a:spcBef>
              <a:spcAft>
                <a:spcPts val="0"/>
              </a:spcAft>
              <a:buSzPts val="2000"/>
              <a:buNone/>
            </a:pPr>
            <a:r>
              <a:rPr lang="en-US" sz="2600" b="1" i="0" dirty="0">
                <a:solidFill>
                  <a:srgbClr val="980000"/>
                </a:solidFill>
              </a:rPr>
              <a:t>Group rules</a:t>
            </a:r>
            <a:r>
              <a:rPr lang="en-US" sz="2600" b="1" i="0" dirty="0"/>
              <a:t>: confidentiality, not judgment, listening, free sharing, respect for each other.</a:t>
            </a:r>
            <a:endParaRPr sz="2600" b="1" dirty="0"/>
          </a:p>
        </p:txBody>
      </p:sp>
      <p:sp>
        <p:nvSpPr>
          <p:cNvPr id="192" name="Google Shape;192;p8"/>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DR.SSA GRAZIA CHIARINI E DR.SSA SARA CALCINI</a:t>
            </a:r>
            <a:endParaRPr/>
          </a:p>
        </p:txBody>
      </p:sp>
      <p:sp>
        <p:nvSpPr>
          <p:cNvPr id="195" name="Google Shape;195;p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Retrospettivo">
  <a:themeElements>
    <a:clrScheme name="Retrospettivo">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TotalTime>
  <Words>3967</Words>
  <Application>Microsoft Office PowerPoint</Application>
  <PresentationFormat>Widescreen</PresentationFormat>
  <Paragraphs>421</Paragraphs>
  <Slides>68</Slides>
  <Notes>62</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68</vt:i4>
      </vt:variant>
    </vt:vector>
  </HeadingPairs>
  <TitlesOfParts>
    <vt:vector size="73" baseType="lpstr">
      <vt:lpstr>Noto Sans Symbols</vt:lpstr>
      <vt:lpstr>Montserrat</vt:lpstr>
      <vt:lpstr>Arial</vt:lpstr>
      <vt:lpstr>Calibri</vt:lpstr>
      <vt:lpstr>Retrospettivo</vt:lpstr>
      <vt:lpstr>       The Game  The cards as narrative stimuli</vt:lpstr>
      <vt:lpstr>Life is a game</vt:lpstr>
      <vt:lpstr>Life as a set of events</vt:lpstr>
      <vt:lpstr>A game  we can play many times</vt:lpstr>
      <vt:lpstr>                                        Psychological scientific studies tell us that:  </vt:lpstr>
      <vt:lpstr>Writing for older adults</vt:lpstr>
      <vt:lpstr>All this happens, in a narration and writing group, if the master follows some rules. </vt:lpstr>
      <vt:lpstr>The pedagogical objectives of the working group </vt:lpstr>
      <vt:lpstr>The stages of a group meeting with changes depending on the context</vt:lpstr>
      <vt:lpstr>Presentazione standard di PowerPoint</vt:lpstr>
      <vt:lpstr>The positive effects  of writing in very older adults.</vt:lpstr>
      <vt:lpstr>Some aspects of group play with older people</vt:lpstr>
      <vt:lpstr>Some aspects of group play with older people</vt:lpstr>
      <vt:lpstr>If we want to write our autobiography…</vt:lpstr>
      <vt:lpstr>If we want to write our autobiography…</vt:lpstr>
      <vt:lpstr>Our autobiography may have the guise of a:</vt:lpstr>
      <vt:lpstr>The essential plot of an autobiography</vt:lpstr>
      <vt:lpstr>My Life The Game</vt:lpstr>
      <vt:lpstr>My Life The Game</vt:lpstr>
      <vt:lpstr>Other graphic symbols representing human life</vt:lpstr>
      <vt:lpstr>The cards of the Game  </vt:lpstr>
      <vt:lpstr>To make a deck of cards we have chosen: </vt:lpstr>
      <vt:lpstr>We can choose a number of cards with a symbolic meaning but it is not mandatory</vt:lpstr>
      <vt:lpstr>The name of the deck  </vt:lpstr>
      <vt:lpstr>The theme of the deck</vt:lpstr>
      <vt:lpstr>The theme of the deck</vt:lpstr>
      <vt:lpstr>Which deck to choose?</vt:lpstr>
      <vt:lpstr>Presentazione standard di PowerPoint</vt:lpstr>
      <vt:lpstr>The deck of 64 cards </vt:lpstr>
      <vt:lpstr>In the 64 deck the first sixteen cards explore memories of childhood and early adolescence. Words and images have a clear meaning. In addition to the writing proposals of the card we can write on family holidays, recipes of food, habits and so on.</vt:lpstr>
      <vt:lpstr>On each stimulus we can still write memories of other ages of life</vt:lpstr>
      <vt:lpstr>The bridge in this case can represent the transition from childhood to adolescence. What happened? What changes?</vt:lpstr>
      <vt:lpstr>Also on these stimuli we can write memories of other ages of life</vt:lpstr>
      <vt:lpstr>Some images and words have a darker sense. More space is given to personal interpretation and metaphorical use of the figure.  These  cards stimulate more the reflection.</vt:lpstr>
      <vt:lpstr>The proposal under the card is one of the many possible on which to write.               We can write what we want.</vt:lpstr>
      <vt:lpstr>Some stimuli allow us to take a look at the whole path of life</vt:lpstr>
      <vt:lpstr>Some cards indicate a transition from one situation to another</vt:lpstr>
      <vt:lpstr>Some cards indicate a transition from one situation to another</vt:lpstr>
      <vt:lpstr>The center of the Finish line is also a new beginning </vt:lpstr>
      <vt:lpstr> The writing  on the way in search of images and  new stories  for a new deck </vt:lpstr>
      <vt:lpstr>A new chance to build our cards</vt:lpstr>
      <vt:lpstr>Presentazione standard di PowerPoint</vt:lpstr>
      <vt:lpstr>Presentazione standard di PowerPoint</vt:lpstr>
      <vt:lpstr>The cards of Romania</vt:lpstr>
      <vt:lpstr>The cards of Romania</vt:lpstr>
      <vt:lpstr>Swimming pool</vt:lpstr>
      <vt:lpstr>Study Meeting</vt:lpstr>
      <vt:lpstr>Games</vt:lpstr>
      <vt:lpstr>Friends</vt:lpstr>
      <vt:lpstr>Memorial house</vt:lpstr>
      <vt:lpstr>Garden</vt:lpstr>
      <vt:lpstr>Road</vt:lpstr>
      <vt:lpstr>Bench</vt:lpstr>
      <vt:lpstr>    Statue  </vt:lpstr>
      <vt:lpstr>Anniversary</vt:lpstr>
      <vt:lpstr>Palace</vt:lpstr>
      <vt:lpstr>Speaker</vt:lpstr>
      <vt:lpstr>Write together</vt:lpstr>
      <vt:lpstr>Objects </vt:lpstr>
      <vt:lpstr>Birdhouse</vt:lpstr>
      <vt:lpstr>Fabric</vt:lpstr>
      <vt:lpstr>Group Travel</vt:lpstr>
      <vt:lpstr>Monastery</vt:lpstr>
      <vt:lpstr>Fresco</vt:lpstr>
      <vt:lpstr>City</vt:lpstr>
      <vt:lpstr>Great Square</vt:lpstr>
      <vt:lpstr>Prospect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Game  The cards as narrative stimuli</dc:title>
  <dc:creator>Grazia Chiarini</dc:creator>
  <cp:lastModifiedBy>Maurizio Sani - Nkey Srl</cp:lastModifiedBy>
  <cp:revision>41</cp:revision>
  <dcterms:created xsi:type="dcterms:W3CDTF">2021-06-30T09:16:28Z</dcterms:created>
  <dcterms:modified xsi:type="dcterms:W3CDTF">2022-05-20T08:01:57Z</dcterms:modified>
</cp:coreProperties>
</file>