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6"/>
  </p:notesMasterIdLst>
  <p:sldIdLst>
    <p:sldId id="256" r:id="rId2"/>
    <p:sldId id="1414" r:id="rId3"/>
    <p:sldId id="1415" r:id="rId4"/>
    <p:sldId id="26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410004-0FC5-4CED-9842-A324EE498049}" type="datetimeFigureOut">
              <a:rPr lang="it-IT" smtClean="0"/>
              <a:t>20/05/2022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115EAF-BFF3-4C22-9EE2-3DF87E3BD8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347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C48A-4451-4289-B305-88FCE759686F}" type="datetime1">
              <a:rPr lang="it-IT" smtClean="0"/>
              <a:t>20/05/2022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78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3A464-8197-4BF8-A71B-1EBB6A032B54}" type="datetime1">
              <a:rPr lang="it-IT" smtClean="0"/>
              <a:t>20/05/2022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00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4C71-573A-4083-840C-931AA7DB85D6}" type="datetime1">
              <a:rPr lang="it-IT" smtClean="0"/>
              <a:t>20/05/2022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13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EDAD9-DE19-487A-BCCD-0FBB3F1EAF2E}" type="datetime1">
              <a:rPr lang="it-IT" smtClean="0"/>
              <a:t>20/05/2022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946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88F29-3EC9-412D-BA71-E80E99F17F9D}" type="datetime1">
              <a:rPr lang="it-IT" smtClean="0"/>
              <a:t>20/05/2022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648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BBB95-4A86-4136-84FD-AA7E96FDA2D2}" type="datetime1">
              <a:rPr lang="it-IT" smtClean="0"/>
              <a:t>20/05/2022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3445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4BF9-3D76-44FA-A33D-AB1870CAE09E}" type="datetime1">
              <a:rPr lang="it-IT" smtClean="0"/>
              <a:t>20/05/2022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588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13EC5-85AC-4C58-8508-D9F6C7B873CB}" type="datetime1">
              <a:rPr lang="it-IT" smtClean="0"/>
              <a:t>20/05/2022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94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EFA8D-C393-4301-93BC-137463465439}" type="datetime1">
              <a:rPr lang="it-IT" smtClean="0"/>
              <a:t>20/05/2022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98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6AA3-E550-4C6C-858A-75D02D2265F1}" type="datetime1">
              <a:rPr lang="it-IT" smtClean="0"/>
              <a:t>20/05/2022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5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81D0E-D303-48AB-AB24-51CF455E3AF8}" type="datetime1">
              <a:rPr lang="it-IT" smtClean="0"/>
              <a:t>20/05/2022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Dr.ssa Grazia Chiarini e Dr.ssa Sara Calcini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50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4D16F-8469-4C92-8C93-1A0B94413025}" type="datetime1">
              <a:rPr lang="it-IT" smtClean="0"/>
              <a:t>20/05/2022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B6140-CCD9-4B8A-B7CB-4048A2225599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84B7609A-A39B-4081-867D-59604670E96F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249781"/>
            <a:ext cx="2849108" cy="702122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AA707383-82C8-6B01-BA55-22CD3DF11281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26" y="197133"/>
            <a:ext cx="2112268" cy="1033274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3D90CD4F-A6C1-665A-B02C-BD33BEFB7978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8872" y="6195243"/>
            <a:ext cx="6438095" cy="5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923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20BAB1C0-7A45-4AE3-8ECD-86C0B003B170}"/>
              </a:ext>
            </a:extLst>
          </p:cNvPr>
          <p:cNvSpPr txBox="1">
            <a:spLocks/>
          </p:cNvSpPr>
          <p:nvPr/>
        </p:nvSpPr>
        <p:spPr>
          <a:xfrm>
            <a:off x="1524000" y="1364507"/>
            <a:ext cx="9144000" cy="11354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“MY LIFE in EUROPE: a new Methodology to insert Your LIFE biography IN the EUROPE context”</a:t>
            </a:r>
            <a:endParaRPr lang="it-IT" sz="1800" dirty="0"/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3E06B662-6241-907E-0DB8-0477291C3A5F}"/>
              </a:ext>
            </a:extLst>
          </p:cNvPr>
          <p:cNvSpPr txBox="1">
            <a:spLocks/>
          </p:cNvSpPr>
          <p:nvPr/>
        </p:nvSpPr>
        <p:spPr>
          <a:xfrm>
            <a:off x="670560" y="2932268"/>
            <a:ext cx="10058400" cy="107114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600">
                <a:latin typeface="+mn-lt"/>
              </a:rPr>
            </a:br>
            <a:r>
              <a:rPr lang="en-US" sz="4000" b="1">
                <a:latin typeface="+mn-lt"/>
              </a:rPr>
              <a:t>Next testing phase of the game </a:t>
            </a:r>
            <a:br>
              <a:rPr lang="en-US" sz="3600">
                <a:latin typeface="+mn-lt"/>
              </a:rPr>
            </a:br>
            <a:endParaRPr lang="it-IT" sz="3600" dirty="0">
              <a:latin typeface="+mn-lt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3F6B6A-4882-D173-DE08-1F82C8380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0563" y="2932268"/>
            <a:ext cx="2238374" cy="1231106"/>
          </a:xfrm>
          <a:prstGeom prst="rect">
            <a:avLst/>
          </a:prstGeom>
        </p:spPr>
      </p:pic>
      <p:sp>
        <p:nvSpPr>
          <p:cNvPr id="11" name="Segnaposto piè di pagina 3">
            <a:extLst>
              <a:ext uri="{FF2B5EF4-FFF2-40B4-BE49-F238E27FC236}">
                <a16:creationId xmlns:a16="http://schemas.microsoft.com/office/drawing/2014/main" id="{156BFD9D-4E71-DF23-5506-D2BC935DC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77640" y="4828033"/>
            <a:ext cx="4236720" cy="504084"/>
          </a:xfrm>
        </p:spPr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Dr.ssa Grazia Chiarini e Dr.ssa Sara Calcini</a:t>
            </a:r>
          </a:p>
        </p:txBody>
      </p:sp>
    </p:spTree>
    <p:extLst>
      <p:ext uri="{BB962C8B-B14F-4D97-AF65-F5344CB8AC3E}">
        <p14:creationId xmlns:p14="http://schemas.microsoft.com/office/powerpoint/2010/main" val="253737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DAC724-E472-B34D-8DF5-25C095F53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414272"/>
            <a:ext cx="10058400" cy="4454822"/>
          </a:xfrm>
        </p:spPr>
        <p:txBody>
          <a:bodyPr>
            <a:normAutofit lnSpcReduction="10000"/>
          </a:bodyPr>
          <a:lstStyle/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1" i="0" u="none" strike="noStrike" dirty="0">
              <a:solidFill>
                <a:srgbClr val="3F3F3F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In the next phase of testing the game, from June to the end of September, we will use the 64-card deck. </a:t>
            </a:r>
            <a:endParaRPr lang="en-US" sz="1800" b="0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We will also do research to evaluate the effects of autobiographical writing on subjective well-being and other dimensions of positive health, with the game MY LIFE.  </a:t>
            </a:r>
            <a:endParaRPr lang="en-US" sz="18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We will use validated test consisting of five scales, made available by Prof. Sergio Ardis, Medical Director Hospital of Lucca, Founder and National Secretary of GIF and Positive Health.</a:t>
            </a:r>
            <a:endParaRPr lang="en-US" sz="18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We will ask participants to answer easy questions at the beginning and end of the writing path on the online platform.</a:t>
            </a:r>
            <a:endParaRPr lang="en-US" sz="18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In order to obtain reliable results of the tests related to well-being and other dimensions of positive health it is important that the </a:t>
            </a:r>
            <a:r>
              <a:rPr lang="en-US" sz="1800" b="1" i="0" u="none" strike="noStrike" dirty="0">
                <a:solidFill>
                  <a:srgbClr val="980000"/>
                </a:solidFill>
                <a:effectLst/>
                <a:latin typeface="Calibri" panose="020F0502020204030204" pitchFamily="34" charset="0"/>
              </a:rPr>
              <a:t>participants are more than 50 in total. </a:t>
            </a:r>
            <a:endParaRPr lang="en-US" sz="18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Each master will have all the instructions on how to proceed.</a:t>
            </a: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The master will also complete the questionnaire if he/she  has the age indicated in the research. </a:t>
            </a:r>
            <a:endParaRPr lang="en-US" sz="18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2DA8377-B662-CD17-C021-DF2AB804F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761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F37152-76F3-CA6D-D6F0-D38F23414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6101"/>
            <a:ext cx="10515600" cy="1325563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+mn-lt"/>
              </a:rPr>
              <a:t>In order to evaluate the effects of autobiographical writing </a:t>
            </a:r>
            <a:br>
              <a:rPr lang="en-US" sz="3200" b="1" dirty="0">
                <a:solidFill>
                  <a:schemeClr val="tx1"/>
                </a:solidFill>
                <a:latin typeface="+mn-lt"/>
              </a:rPr>
            </a:br>
            <a:r>
              <a:rPr lang="en-US" sz="3200" b="1" dirty="0">
                <a:solidFill>
                  <a:schemeClr val="tx1"/>
                </a:solidFill>
                <a:latin typeface="+mn-lt"/>
              </a:rPr>
              <a:t>on the state of individual well-being, we need to:</a:t>
            </a:r>
            <a:endParaRPr lang="it-IT" sz="3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69C4B7-5523-05E6-4620-70E149CD7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0320"/>
            <a:ext cx="10515600" cy="3633216"/>
          </a:xfrm>
        </p:spPr>
        <p:txBody>
          <a:bodyPr>
            <a:normAutofit fontScale="77500" lnSpcReduction="20000"/>
          </a:bodyPr>
          <a:lstStyle/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1" i="0" u="none" strike="noStrike" dirty="0">
              <a:solidFill>
                <a:srgbClr val="3F3F3F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organize </a:t>
            </a:r>
            <a:r>
              <a:rPr lang="en-US" sz="2000" b="1" i="0" u="none" strike="noStrike" dirty="0">
                <a:solidFill>
                  <a:srgbClr val="980000"/>
                </a:solidFill>
                <a:effectLst/>
                <a:latin typeface="Calibri" panose="020F0502020204030204" pitchFamily="34" charset="0"/>
              </a:rPr>
              <a:t>at least</a:t>
            </a:r>
            <a:r>
              <a:rPr lang="en-US" sz="20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000" b="1" i="0" u="none" strike="noStrike" dirty="0">
                <a:solidFill>
                  <a:srgbClr val="980000"/>
                </a:solidFill>
                <a:effectLst/>
                <a:latin typeface="Calibri" panose="020F0502020204030204" pitchFamily="34" charset="0"/>
              </a:rPr>
              <a:t>four meetings</a:t>
            </a:r>
            <a:r>
              <a:rPr lang="en-US" sz="20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 of autobiographical writing group, distributed over time (for example in a month). It’s important that the master doesn’t close the game.</a:t>
            </a:r>
            <a:endParaRPr lang="en-US" sz="20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build a narrative setting with the features indicated above.</a:t>
            </a:r>
            <a:endParaRPr lang="en-US" sz="20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don’t hurry to finish the whole game of 64 cards, that contains many stimuli to write our  autobiography, but privilege the pleasure of writing, sharing and listening.</a:t>
            </a:r>
            <a:endParaRPr lang="en-US" sz="20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considering these aspects, we can use, in this phase of experimentation, </a:t>
            </a:r>
            <a:r>
              <a:rPr lang="en-US" sz="2000" b="1" i="0" u="none" strike="noStrike" dirty="0">
                <a:solidFill>
                  <a:srgbClr val="980000"/>
                </a:solidFill>
                <a:effectLst/>
                <a:latin typeface="Calibri" panose="020F0502020204030204" pitchFamily="34" charset="0"/>
              </a:rPr>
              <a:t>at least</a:t>
            </a:r>
            <a:r>
              <a:rPr lang="en-US" sz="20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sz="2000" b="1" i="0" u="none" strike="noStrike" dirty="0">
                <a:solidFill>
                  <a:srgbClr val="980000"/>
                </a:solidFill>
                <a:effectLst/>
                <a:latin typeface="Calibri" panose="020F0502020204030204" pitchFamily="34" charset="0"/>
              </a:rPr>
              <a:t>the first sixteen cards of the 64 deck</a:t>
            </a:r>
            <a:r>
              <a:rPr lang="en-US" sz="2000" b="1" i="0" u="none" strike="noStrike" dirty="0">
                <a:solidFill>
                  <a:srgbClr val="3F3F3F"/>
                </a:solidFill>
                <a:effectLst/>
                <a:latin typeface="Calibri" panose="020F0502020204030204" pitchFamily="34" charset="0"/>
              </a:rPr>
              <a:t>, presented before, that explore the first ages of life: childhood and early adolescence. Also for these cards w</a:t>
            </a:r>
            <a:r>
              <a:rPr lang="en-US" sz="2000" b="1" i="0" u="none" strike="noStrike" dirty="0">
                <a:solidFill>
                  <a:srgbClr val="262626"/>
                </a:solidFill>
                <a:effectLst/>
                <a:latin typeface="Calibri" panose="020F0502020204030204" pitchFamily="34" charset="0"/>
              </a:rPr>
              <a:t>e can write memories of other ages of life.</a:t>
            </a: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i="0" u="none" strike="noStrike" dirty="0">
                <a:solidFill>
                  <a:srgbClr val="262626"/>
                </a:solidFill>
                <a:effectLst/>
                <a:latin typeface="Calibri" panose="020F0502020204030204" pitchFamily="34" charset="0"/>
              </a:rPr>
              <a:t>We can also involve people who play </a:t>
            </a:r>
            <a:r>
              <a:rPr lang="en-US" sz="2100" b="1" dirty="0">
                <a:solidFill>
                  <a:srgbClr val="3F3F3F"/>
                </a:solidFill>
                <a:latin typeface="Calibri" panose="020F0502020204030204" pitchFamily="34" charset="0"/>
              </a:rPr>
              <a:t>the</a:t>
            </a:r>
            <a:r>
              <a:rPr lang="en-US" sz="2000" b="1" i="0" u="none" strike="noStrike" dirty="0">
                <a:solidFill>
                  <a:srgbClr val="262626"/>
                </a:solidFill>
                <a:effectLst/>
                <a:latin typeface="Calibri" panose="020F0502020204030204" pitchFamily="34" charset="0"/>
              </a:rPr>
              <a:t> game individually. They will complete the test at the beginning and end of their individual writing path.</a:t>
            </a:r>
          </a:p>
          <a:p>
            <a:pPr rtl="0" fontAlgn="base">
              <a:spcBef>
                <a:spcPts val="1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b="1" i="0" u="none" strike="noStrike" dirty="0">
                <a:solidFill>
                  <a:srgbClr val="E48312"/>
                </a:solidFill>
                <a:effectLst/>
                <a:latin typeface="Calibri" panose="020F0502020204030204" pitchFamily="34" charset="0"/>
              </a:rPr>
            </a:br>
            <a:endParaRPr lang="en-US" sz="2000" b="1" i="0" u="none" strike="noStrike" dirty="0">
              <a:solidFill>
                <a:srgbClr val="E48312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A1EFFE0-FFE9-DE5F-A779-90256035C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B6140-CCD9-4B8A-B7CB-4048A222559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4081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20BAB1C0-7A45-4AE3-8ECD-86C0B003B170}"/>
              </a:ext>
            </a:extLst>
          </p:cNvPr>
          <p:cNvSpPr txBox="1">
            <a:spLocks/>
          </p:cNvSpPr>
          <p:nvPr/>
        </p:nvSpPr>
        <p:spPr>
          <a:xfrm>
            <a:off x="1524000" y="1364507"/>
            <a:ext cx="9144000" cy="11354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“MY LIFE in EUROPE: a new Methodology to insert Your LIFE biography IN the EUROPE context”</a:t>
            </a:r>
            <a:endParaRPr lang="it-IT" sz="1800" dirty="0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F54D002F-1FCB-4611-BE3C-531F279F3D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Thanks for the </a:t>
            </a:r>
            <a:r>
              <a:rPr lang="it-IT" b="1" dirty="0" err="1"/>
              <a:t>attention</a:t>
            </a:r>
            <a:r>
              <a:rPr lang="it-IT" b="1" dirty="0"/>
              <a:t>!</a:t>
            </a:r>
          </a:p>
        </p:txBody>
      </p:sp>
      <p:sp>
        <p:nvSpPr>
          <p:cNvPr id="5" name="Segnaposto piè di pagina 3">
            <a:extLst>
              <a:ext uri="{FF2B5EF4-FFF2-40B4-BE49-F238E27FC236}">
                <a16:creationId xmlns:a16="http://schemas.microsoft.com/office/drawing/2014/main" id="{A9CB3C1B-C335-26BF-D5AF-F137CA791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77640" y="4828033"/>
            <a:ext cx="4236720" cy="504084"/>
          </a:xfrm>
        </p:spPr>
        <p:txBody>
          <a:bodyPr/>
          <a:lstStyle/>
          <a:p>
            <a:r>
              <a:rPr lang="it-IT" b="1" dirty="0">
                <a:solidFill>
                  <a:schemeClr val="tx1"/>
                </a:solidFill>
              </a:rPr>
              <a:t>Dr.ssa Grazia Chiarini e Dr.ssa Sara Calcini</a:t>
            </a:r>
          </a:p>
        </p:txBody>
      </p:sp>
    </p:spTree>
    <p:extLst>
      <p:ext uri="{BB962C8B-B14F-4D97-AF65-F5344CB8AC3E}">
        <p14:creationId xmlns:p14="http://schemas.microsoft.com/office/powerpoint/2010/main" val="3415674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8902</TotalTime>
  <Words>420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Presentazione standard di PowerPoint</vt:lpstr>
      <vt:lpstr>Presentazione standard di PowerPoint</vt:lpstr>
      <vt:lpstr>In order to evaluate the effects of autobiographical writing  on the state of individual well-being, we need to:</vt:lpstr>
      <vt:lpstr>Thanks for the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Grazia Chiarini</dc:creator>
  <cp:lastModifiedBy>Maurizio Sani - Nkey Srl</cp:lastModifiedBy>
  <cp:revision>1107</cp:revision>
  <dcterms:created xsi:type="dcterms:W3CDTF">2021-06-30T09:16:28Z</dcterms:created>
  <dcterms:modified xsi:type="dcterms:W3CDTF">2022-05-20T08:04:31Z</dcterms:modified>
</cp:coreProperties>
</file>